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60" r:id="rId2"/>
    <p:sldId id="261" r:id="rId3"/>
    <p:sldId id="256" r:id="rId4"/>
    <p:sldId id="282" r:id="rId5"/>
    <p:sldId id="280" r:id="rId6"/>
    <p:sldId id="278" r:id="rId7"/>
    <p:sldId id="259" r:id="rId8"/>
    <p:sldId id="283" r:id="rId9"/>
    <p:sldId id="279" r:id="rId10"/>
    <p:sldId id="262" r:id="rId11"/>
    <p:sldId id="263" r:id="rId12"/>
    <p:sldId id="264" r:id="rId13"/>
    <p:sldId id="284" r:id="rId14"/>
    <p:sldId id="290" r:id="rId15"/>
    <p:sldId id="285" r:id="rId16"/>
    <p:sldId id="265" r:id="rId17"/>
    <p:sldId id="268" r:id="rId18"/>
    <p:sldId id="269" r:id="rId19"/>
    <p:sldId id="271" r:id="rId20"/>
    <p:sldId id="302" r:id="rId21"/>
    <p:sldId id="323" r:id="rId22"/>
    <p:sldId id="312" r:id="rId23"/>
    <p:sldId id="309" r:id="rId24"/>
    <p:sldId id="324" r:id="rId25"/>
    <p:sldId id="325" r:id="rId26"/>
    <p:sldId id="326" r:id="rId27"/>
    <p:sldId id="327" r:id="rId28"/>
    <p:sldId id="305" r:id="rId29"/>
    <p:sldId id="295" r:id="rId30"/>
    <p:sldId id="293" r:id="rId31"/>
    <p:sldId id="294" r:id="rId32"/>
    <p:sldId id="292" r:id="rId33"/>
    <p:sldId id="330" r:id="rId34"/>
    <p:sldId id="274" r:id="rId35"/>
    <p:sldId id="313" r:id="rId36"/>
    <p:sldId id="314" r:id="rId37"/>
    <p:sldId id="315" r:id="rId38"/>
    <p:sldId id="328" r:id="rId39"/>
    <p:sldId id="32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36A2B86-4533-4352-8ED7-17EF1D7C8B86}">
          <p14:sldIdLst>
            <p14:sldId id="260"/>
            <p14:sldId id="261"/>
            <p14:sldId id="256"/>
            <p14:sldId id="282"/>
            <p14:sldId id="280"/>
            <p14:sldId id="278"/>
            <p14:sldId id="259"/>
            <p14:sldId id="283"/>
            <p14:sldId id="279"/>
            <p14:sldId id="262"/>
            <p14:sldId id="263"/>
            <p14:sldId id="264"/>
            <p14:sldId id="284"/>
            <p14:sldId id="290"/>
            <p14:sldId id="285"/>
            <p14:sldId id="265"/>
            <p14:sldId id="268"/>
            <p14:sldId id="269"/>
            <p14:sldId id="271"/>
            <p14:sldId id="302"/>
            <p14:sldId id="323"/>
            <p14:sldId id="312"/>
            <p14:sldId id="309"/>
            <p14:sldId id="324"/>
            <p14:sldId id="325"/>
            <p14:sldId id="326"/>
            <p14:sldId id="327"/>
            <p14:sldId id="305"/>
            <p14:sldId id="295"/>
            <p14:sldId id="293"/>
            <p14:sldId id="294"/>
            <p14:sldId id="292"/>
            <p14:sldId id="330"/>
            <p14:sldId id="274"/>
            <p14:sldId id="313"/>
            <p14:sldId id="314"/>
            <p14:sldId id="315"/>
            <p14:sldId id="328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5" autoAdjust="0"/>
    <p:restoredTop sz="94523" autoAdjust="0"/>
  </p:normalViewPr>
  <p:slideViewPr>
    <p:cSldViewPr>
      <p:cViewPr>
        <p:scale>
          <a:sx n="62" d="100"/>
          <a:sy n="62" d="100"/>
        </p:scale>
        <p:origin x="-690" y="-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88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86B05-8B41-4654-A2EC-059BCB701CC6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CEE30B-11B8-40D9-9D33-EAF7EF880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0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EE30B-11B8-40D9-9D33-EAF7EF880C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35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72A321-0626-3944-96D0-AADBDE90BC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17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846F3-A0AA-4E4C-ACB9-AC060179701E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72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07CA7-31AF-4C36-A1EC-61D78AAB6422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5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4FF86-BEA2-4776-9A0D-24C6045DFE4B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406BF-FE5C-4E9E-AEB9-AB59C75A0A99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6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AF548-5EA3-4E34-AAFD-B7D9992F14EC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90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51099-0E0A-4FEF-BBAC-9E8F73781AA1}" type="datetime1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460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B905F-E125-4514-B3B7-7290D17831F6}" type="datetime1">
              <a:rPr lang="en-US" smtClean="0"/>
              <a:t>5/21/2015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7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4FAA7-36B4-42AE-AB00-3BD4FB7FBE75}" type="datetime1">
              <a:rPr lang="en-US" smtClean="0"/>
              <a:t>5/21/2015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70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722F-C311-49C7-B50A-B8B3CA957C31}" type="datetime1">
              <a:rPr lang="en-US" smtClean="0"/>
              <a:t>5/21/2015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BDD59-2A36-4074-ADCB-81ACF937256B}" type="datetime1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51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650DB-55E4-4B55-AE07-1CF91481F285}" type="datetime1">
              <a:rPr lang="en-US" smtClean="0"/>
              <a:t>5/21/2015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13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2662A-B4B7-4E0D-AE59-6517C9848C56}" type="datetime1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7509B-11B8-41C4-BAC1-640370840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65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13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High Threshold Cerenkov Counter (HTCC) For CLAS12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Hakob</a:t>
            </a:r>
            <a:r>
              <a:rPr lang="en-US" smtClean="0"/>
              <a:t> Voskanyan</a:t>
            </a:r>
          </a:p>
          <a:p>
            <a:r>
              <a:rPr lang="en-US" smtClean="0"/>
              <a:t>(AANL, Armenia)</a:t>
            </a:r>
            <a:endParaRPr lang="en-US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389831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</a:rPr>
              <a:t>Installation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of PMT Mounting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153" y="914400"/>
            <a:ext cx="4038600" cy="353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" y="914400"/>
            <a:ext cx="2676525" cy="434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28" y="828674"/>
            <a:ext cx="3102772" cy="4155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2508" y="5410200"/>
            <a:ext cx="1661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Assembled Unit</a:t>
            </a:r>
          </a:p>
        </p:txBody>
      </p:sp>
      <p:sp>
        <p:nvSpPr>
          <p:cNvPr id="6" name="Rectangle 5"/>
          <p:cNvSpPr/>
          <p:nvPr/>
        </p:nvSpPr>
        <p:spPr>
          <a:xfrm>
            <a:off x="2895600" y="4630650"/>
            <a:ext cx="28700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Installation of first four Units</a:t>
            </a:r>
          </a:p>
        </p:txBody>
      </p:sp>
      <p:sp>
        <p:nvSpPr>
          <p:cNvPr id="7" name="Rectangle 6"/>
          <p:cNvSpPr/>
          <p:nvPr/>
        </p:nvSpPr>
        <p:spPr>
          <a:xfrm>
            <a:off x="6934200" y="5212318"/>
            <a:ext cx="1520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Installed Units</a:t>
            </a:r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"/>
            <a:ext cx="9144000" cy="881063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HTCC Combined Ellipsoidal </a:t>
            </a:r>
            <a:r>
              <a:rPr lang="en-US" sz="3200" dirty="0">
                <a:solidFill>
                  <a:schemeClr val="bg1"/>
                </a:solidFill>
              </a:rPr>
              <a:t>Mirrors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11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810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05399" y="5302805"/>
            <a:ext cx="3671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Combined Ellipsoidal Mirror</a:t>
            </a:r>
          </a:p>
        </p:txBody>
      </p:sp>
      <p:sp>
        <p:nvSpPr>
          <p:cNvPr id="7" name="Rectangle 6"/>
          <p:cNvSpPr/>
          <p:nvPr/>
        </p:nvSpPr>
        <p:spPr>
          <a:xfrm>
            <a:off x="147635" y="3428999"/>
            <a:ext cx="48815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Each sector of the </a:t>
            </a:r>
            <a:r>
              <a:rPr lang="en-US" sz="2400" b="1" dirty="0"/>
              <a:t>CLAS12 </a:t>
            </a:r>
            <a:r>
              <a:rPr lang="en-US" sz="2400" dirty="0"/>
              <a:t>is covered with 2 identical </a:t>
            </a:r>
            <a:r>
              <a:rPr lang="en-US" sz="2400" dirty="0" smtClean="0"/>
              <a:t>Half-sector Mirrors</a:t>
            </a:r>
            <a:r>
              <a:rPr lang="en-US" sz="2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2874" y="1600200"/>
            <a:ext cx="48863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HTCC</a:t>
            </a:r>
            <a:r>
              <a:rPr lang="en-US" sz="2400" b="1" dirty="0"/>
              <a:t> </a:t>
            </a:r>
            <a:r>
              <a:rPr lang="en-US" sz="2400" dirty="0"/>
              <a:t>is a one unit detector with core component </a:t>
            </a:r>
            <a:r>
              <a:rPr lang="en-US" sz="2400" dirty="0" smtClean="0"/>
              <a:t>of Ellipsoidal </a:t>
            </a:r>
            <a:r>
              <a:rPr lang="en-US" sz="2400" dirty="0"/>
              <a:t>Combined Mirror (consisting of 60 </a:t>
            </a:r>
            <a:r>
              <a:rPr lang="en-US" sz="2400" dirty="0" smtClean="0"/>
              <a:t>lightweight Ellipsoidal </a:t>
            </a:r>
            <a:r>
              <a:rPr lang="en-US" sz="2400" dirty="0"/>
              <a:t>Mirror Facets).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673" y="4491037"/>
            <a:ext cx="5038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Mirror</a:t>
            </a:r>
            <a:r>
              <a:rPr lang="en-US" sz="3200" dirty="0" smtClean="0"/>
              <a:t> </a:t>
            </a:r>
            <a:r>
              <a:rPr lang="en-US" sz="2400" dirty="0" smtClean="0"/>
              <a:t>Thickness - </a:t>
            </a:r>
            <a:r>
              <a:rPr lang="en-US" sz="2400" dirty="0"/>
              <a:t>(130 – 135) </a:t>
            </a:r>
            <a:r>
              <a:rPr lang="en-US" sz="2400" dirty="0" smtClean="0"/>
              <a:t>mg/cm² </a:t>
            </a:r>
            <a:endParaRPr lang="en-US" sz="2400" dirty="0"/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Geometry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12</a:t>
            </a:fld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685800"/>
            <a:ext cx="7010400" cy="4830337"/>
          </a:xfrm>
        </p:spPr>
      </p:pic>
      <p:sp>
        <p:nvSpPr>
          <p:cNvPr id="6" name="TextBox 5"/>
          <p:cNvSpPr txBox="1"/>
          <p:nvPr/>
        </p:nvSpPr>
        <p:spPr>
          <a:xfrm>
            <a:off x="762000" y="55626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The </a:t>
            </a:r>
            <a:r>
              <a:rPr lang="en-US" sz="2000" i="1" dirty="0" smtClean="0"/>
              <a:t>First </a:t>
            </a:r>
            <a:r>
              <a:rPr lang="en-US" sz="2000" i="1" dirty="0"/>
              <a:t>focal point always corresponds to the target location, and the top focal point always corresponds to the PMT location</a:t>
            </a: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1" y="0"/>
            <a:ext cx="9144000" cy="73183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Mirrors </a:t>
            </a:r>
            <a:r>
              <a:rPr lang="en-US" sz="3600" dirty="0">
                <a:solidFill>
                  <a:schemeClr val="bg1"/>
                </a:solidFill>
              </a:rPr>
              <a:t>construction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2" y="762000"/>
            <a:ext cx="466821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151" y="770709"/>
            <a:ext cx="41529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" y="4363721"/>
            <a:ext cx="4119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Tooling for mirrors construction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1111" y="4040556"/>
            <a:ext cx="4142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Substrate M3 ready for coating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Front </a:t>
            </a:r>
            <a:r>
              <a:rPr lang="en-US" sz="2400" dirty="0" smtClean="0"/>
              <a:t>is covered </a:t>
            </a:r>
            <a:r>
              <a:rPr lang="en-US" sz="2400" dirty="0"/>
              <a:t>with KAPTON </a:t>
            </a:r>
            <a:endParaRPr lang="en-US" sz="2400" dirty="0" smtClean="0"/>
          </a:p>
          <a:p>
            <a:r>
              <a:rPr lang="en-US" sz="2400" dirty="0" smtClean="0"/>
              <a:t>tape </a:t>
            </a:r>
            <a:r>
              <a:rPr lang="en-US" sz="2400" dirty="0"/>
              <a:t>to </a:t>
            </a:r>
            <a:r>
              <a:rPr lang="en-US" sz="2400" dirty="0" smtClean="0"/>
              <a:t>prevent deposition </a:t>
            </a:r>
            <a:r>
              <a:rPr lang="en-US" sz="2400" dirty="0"/>
              <a:t>of </a:t>
            </a:r>
            <a:endParaRPr lang="en-US" sz="2400" dirty="0" smtClean="0"/>
          </a:p>
          <a:p>
            <a:r>
              <a:rPr lang="en-US" sz="2400" dirty="0" smtClean="0"/>
              <a:t>coating </a:t>
            </a:r>
            <a:r>
              <a:rPr lang="en-US" sz="2400" dirty="0"/>
              <a:t>material</a:t>
            </a:r>
          </a:p>
        </p:txBody>
      </p:sp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1397006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Coating and Reflectance Tests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14</a:t>
            </a:fld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353" y="838200"/>
            <a:ext cx="4648200" cy="4515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5100935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o Free of visible defects</a:t>
            </a:r>
          </a:p>
          <a:p>
            <a:r>
              <a:rPr lang="en-US" sz="2400" i="1" dirty="0"/>
              <a:t>o Test results acceptable and consistent with flat</a:t>
            </a:r>
          </a:p>
          <a:p>
            <a:r>
              <a:rPr lang="en-US" sz="2400" i="1" dirty="0" smtClean="0"/>
              <a:t>    sample </a:t>
            </a:r>
            <a:r>
              <a:rPr lang="en-US" sz="2400" i="1" dirty="0"/>
              <a:t>results used to award contract to ECI</a:t>
            </a:r>
          </a:p>
        </p:txBody>
      </p:sp>
      <p:pic>
        <p:nvPicPr>
          <p:cNvPr id="2050" name="Picture 2" descr="E:\HTCC\IMG_31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066800"/>
            <a:ext cx="3718515" cy="339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852033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" y="30480"/>
            <a:ext cx="9144000" cy="63976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Assembly of the HTCC Half-sector Mirrors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6459" y="685800"/>
            <a:ext cx="3957045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Epoxy </a:t>
            </a:r>
            <a:r>
              <a:rPr lang="en-US" dirty="0"/>
              <a:t>glue of high viscosity and small</a:t>
            </a:r>
          </a:p>
          <a:p>
            <a:r>
              <a:rPr lang="en-US" dirty="0" smtClean="0"/>
              <a:t>  shrinkage </a:t>
            </a:r>
            <a:r>
              <a:rPr lang="en-US" dirty="0"/>
              <a:t>was applied to one </a:t>
            </a:r>
            <a:r>
              <a:rPr lang="en-US" dirty="0" smtClean="0"/>
              <a:t>side only </a:t>
            </a:r>
          </a:p>
          <a:p>
            <a:r>
              <a:rPr lang="en-US" dirty="0"/>
              <a:t> </a:t>
            </a:r>
            <a:r>
              <a:rPr lang="en-US" dirty="0" smtClean="0"/>
              <a:t>  covering </a:t>
            </a:r>
            <a:r>
              <a:rPr lang="en-US" dirty="0"/>
              <a:t>~25% of contact area</a:t>
            </a:r>
            <a:r>
              <a:rPr lang="en-US" dirty="0" smtClean="0"/>
              <a:t>. </a:t>
            </a:r>
          </a:p>
          <a:p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/>
              <a:t>Geometry was tested before and after</a:t>
            </a:r>
          </a:p>
          <a:p>
            <a:r>
              <a:rPr lang="en-US" dirty="0" smtClean="0"/>
              <a:t>   facets </a:t>
            </a:r>
            <a:r>
              <a:rPr lang="en-US" dirty="0"/>
              <a:t>were glued together.</a:t>
            </a:r>
          </a:p>
          <a:p>
            <a:r>
              <a:rPr lang="en-US" dirty="0"/>
              <a:t>-</a:t>
            </a:r>
            <a:r>
              <a:rPr lang="en-US" dirty="0" smtClean="0"/>
              <a:t> </a:t>
            </a:r>
            <a:r>
              <a:rPr lang="en-US" dirty="0"/>
              <a:t>Environment in the HTCC Clean</a:t>
            </a:r>
          </a:p>
          <a:p>
            <a:r>
              <a:rPr lang="en-US" dirty="0" smtClean="0"/>
              <a:t>  Room </a:t>
            </a:r>
            <a:r>
              <a:rPr lang="en-US" dirty="0"/>
              <a:t>was RH=36%, </a:t>
            </a:r>
            <a:r>
              <a:rPr lang="en-US" dirty="0" smtClean="0"/>
              <a:t>T=79.8⁰F</a:t>
            </a:r>
            <a:r>
              <a:rPr lang="en-US" dirty="0"/>
              <a:t>.</a:t>
            </a:r>
          </a:p>
          <a:p>
            <a:r>
              <a:rPr lang="en-US" dirty="0" smtClean="0"/>
              <a:t>- Assembly </a:t>
            </a:r>
            <a:r>
              <a:rPr lang="en-US" dirty="0"/>
              <a:t>steps are illustrated in</a:t>
            </a:r>
          </a:p>
          <a:p>
            <a:r>
              <a:rPr lang="en-US" dirty="0" smtClean="0"/>
              <a:t>pictures bellow.</a:t>
            </a:r>
            <a:endParaRPr lang="en-US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504" y="762000"/>
            <a:ext cx="230770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09035"/>
            <a:ext cx="3795867" cy="282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935" y="778042"/>
            <a:ext cx="3152379" cy="2346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 descr="C:\Users\youris\Desktop\PHOTO\Half_Sector_Assembly\All_Half-sect_pics\half_sector_pics\4th_halfsector\IMG_188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1" t="19240" r="41313" b="30635"/>
          <a:stretch/>
        </p:blipFill>
        <p:spPr bwMode="auto">
          <a:xfrm>
            <a:off x="5181600" y="3271123"/>
            <a:ext cx="2514600" cy="2866291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1876" y="362533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40882" y="422442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40882" y="4723224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863361" y="5306990"/>
            <a:ext cx="90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#1Right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64057" y="5323491"/>
            <a:ext cx="775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#1Left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980338" y="2477869"/>
            <a:ext cx="3025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High Precision Base for single 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Half </a:t>
            </a:r>
            <a:r>
              <a:rPr lang="en-US" b="1" dirty="0">
                <a:solidFill>
                  <a:schemeClr val="bg1"/>
                </a:solidFill>
              </a:rPr>
              <a:t>Sector assembly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28882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54"/>
            <a:ext cx="9144000" cy="986246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Geometry checked with Laser beam rasterized off the center line of Half-sector Mirror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16</a:t>
            </a:fld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95" y="1106329"/>
            <a:ext cx="3770376" cy="2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8936" y="1694219"/>
            <a:ext cx="240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Adjustable Laser mount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26883" y="1566171"/>
            <a:ext cx="346238" cy="153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981200" y="1694219"/>
            <a:ext cx="790275" cy="51558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331684" y="1878885"/>
            <a:ext cx="640117" cy="3309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575541" y="2063551"/>
            <a:ext cx="442260" cy="22244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2575541" y="2286000"/>
            <a:ext cx="442260" cy="1084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07843" y="2209800"/>
            <a:ext cx="1330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Focal Planes</a:t>
            </a:r>
          </a:p>
        </p:txBody>
      </p:sp>
      <p:pic>
        <p:nvPicPr>
          <p:cNvPr id="3074" name="Picture 2" descr="E:\HTCC\IMG_3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20" y="1122296"/>
            <a:ext cx="3884894" cy="291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HTCC\IMG_33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8" y="4214649"/>
            <a:ext cx="2144342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HTCC\IMG_33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683" y="4198883"/>
            <a:ext cx="208791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HTCC\IMG_336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860" y="4214649"/>
            <a:ext cx="2152907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E:\HTCC\IMG_33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181003"/>
            <a:ext cx="2212013" cy="19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Combined Mirror Assembly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3" descr="G:\Documents and Settings\aellis\G_My Documents\G_My Pictures\HTCC\MIRROR_SUPPORT_4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" t="11673" r="761" b="26265"/>
          <a:stretch>
            <a:fillRect/>
          </a:stretch>
        </p:blipFill>
        <p:spPr bwMode="auto">
          <a:xfrm>
            <a:off x="152400" y="838200"/>
            <a:ext cx="3551238" cy="2627313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85135" y="993559"/>
            <a:ext cx="3097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Combined Mirror Assembly Jig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24067" y="4535938"/>
            <a:ext cx="54871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Combined Mirror Assembly Jig allows:</a:t>
            </a:r>
          </a:p>
          <a:p>
            <a:r>
              <a:rPr lang="en-US" i="1" dirty="0"/>
              <a:t>Step-by-step assembly of the Combined Mirror by adding</a:t>
            </a:r>
          </a:p>
          <a:p>
            <a:r>
              <a:rPr lang="en-US" i="1" dirty="0"/>
              <a:t>one Half Sector Mirror at the time and start </a:t>
            </a:r>
            <a:r>
              <a:rPr lang="en-US" i="1" dirty="0" smtClean="0"/>
              <a:t>gluing</a:t>
            </a:r>
          </a:p>
          <a:p>
            <a:r>
              <a:rPr lang="en-US" i="1" dirty="0" smtClean="0"/>
              <a:t>Process after </a:t>
            </a:r>
            <a:r>
              <a:rPr lang="en-US" i="1" dirty="0"/>
              <a:t>all 12 Half Sectors aligned</a:t>
            </a:r>
          </a:p>
          <a:p>
            <a:r>
              <a:rPr lang="en-US" i="1" dirty="0"/>
              <a:t>Vacuum retention of the Half Sectors (1 to 12 in any</a:t>
            </a:r>
          </a:p>
          <a:p>
            <a:r>
              <a:rPr lang="en-US" i="1" dirty="0"/>
              <a:t>combination) for extended period of time</a:t>
            </a:r>
            <a:endParaRPr lang="en-US" dirty="0"/>
          </a:p>
        </p:txBody>
      </p:sp>
      <p:pic>
        <p:nvPicPr>
          <p:cNvPr id="9" name="Picture 2" descr="E:\HTCC\B-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905" y="836475"/>
            <a:ext cx="4625465" cy="34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HTCC\IMG_35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" y="3623264"/>
            <a:ext cx="3556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270709" y="1003152"/>
            <a:ext cx="4054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</a:rPr>
              <a:t>Combined Mirror Assembly </a:t>
            </a:r>
            <a:r>
              <a:rPr lang="en-US" sz="2400" b="1" i="1" dirty="0" smtClean="0">
                <a:solidFill>
                  <a:schemeClr val="bg1"/>
                </a:solidFill>
              </a:rPr>
              <a:t>Jig</a:t>
            </a:r>
          </a:p>
          <a:p>
            <a:r>
              <a:rPr lang="en-US" sz="2400" b="1" i="1" dirty="0" smtClean="0">
                <a:solidFill>
                  <a:schemeClr val="bg1"/>
                </a:solidFill>
              </a:rPr>
              <a:t>OD=8ft.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84228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Mirror installed in HTCC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18</a:t>
            </a:fld>
            <a:endParaRPr lang="en-US"/>
          </a:p>
        </p:txBody>
      </p:sp>
      <p:pic>
        <p:nvPicPr>
          <p:cNvPr id="5122" name="Picture 2" descr="C:\Users\hakob\Desktop\HTCC0\fotw-3-16-20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4228"/>
            <a:ext cx="8001000" cy="54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PMT Alignment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8963" cy="5156324"/>
          </a:xfrm>
          <a:prstGeom prst="rect">
            <a:avLst/>
          </a:prstGeom>
        </p:spPr>
      </p:pic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Outline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• General </a:t>
            </a:r>
            <a:r>
              <a:rPr lang="en-US" sz="2400" dirty="0" smtClean="0"/>
              <a:t>Description</a:t>
            </a:r>
          </a:p>
          <a:p>
            <a:pPr marL="0" indent="0">
              <a:buNone/>
            </a:pPr>
            <a:r>
              <a:rPr lang="en-US" sz="2400" dirty="0" smtClean="0"/>
              <a:t>	Parameters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Main Components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• </a:t>
            </a:r>
            <a:r>
              <a:rPr lang="en-US" sz="2400" dirty="0"/>
              <a:t>Light Monitoring </a:t>
            </a:r>
            <a:r>
              <a:rPr lang="en-US" sz="2400" dirty="0" smtClean="0"/>
              <a:t>System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Components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Calibration</a:t>
            </a:r>
            <a:endParaRPr lang="en-US" sz="24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49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HTCC Light Monitor </a:t>
            </a:r>
            <a:r>
              <a:rPr lang="en-US" sz="3600" dirty="0" smtClean="0">
                <a:solidFill>
                  <a:schemeClr val="bg1"/>
                </a:solidFill>
              </a:rPr>
              <a:t>System (LMS)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20</a:t>
            </a:fld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267200" cy="3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28904" y="4161417"/>
                <a:ext cx="4572000" cy="203132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b="1" dirty="0" smtClean="0"/>
                  <a:t>(1) </a:t>
                </a:r>
                <a:r>
                  <a:rPr lang="en-US" dirty="0"/>
                  <a:t>Integrating Sphere</a:t>
                </a:r>
              </a:p>
              <a:p>
                <a:r>
                  <a:rPr lang="en-US" b="1" dirty="0"/>
                  <a:t>(2) </a:t>
                </a:r>
                <a:r>
                  <a:rPr lang="en-US" dirty="0"/>
                  <a:t>Light Source</a:t>
                </a:r>
              </a:p>
              <a:p>
                <a:r>
                  <a:rPr lang="en-US" b="1" dirty="0"/>
                  <a:t>(3) </a:t>
                </a:r>
                <a:r>
                  <a:rPr lang="en-US" dirty="0"/>
                  <a:t>Adapters</a:t>
                </a:r>
              </a:p>
              <a:p>
                <a:r>
                  <a:rPr lang="en-US" b="1" dirty="0"/>
                  <a:t>(4</a:t>
                </a:r>
                <a:r>
                  <a:rPr lang="en-US" dirty="0"/>
                  <a:t>) Reference PMT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/>
                          </a:rPr>
                          <m:t>𝐴𝑚</m:t>
                        </m:r>
                      </m:e>
                      <m:sup>
                        <m:r>
                          <a:rPr lang="en-US" b="0" i="1" dirty="0" smtClean="0">
                            <a:latin typeface="Cambria Math"/>
                          </a:rPr>
                          <m:t>241</m:t>
                        </m:r>
                      </m:sup>
                    </m:sSup>
                  </m:oMath>
                </a14:m>
                <a:r>
                  <a:rPr lang="en-US" dirty="0"/>
                  <a:t> and YAP</a:t>
                </a:r>
              </a:p>
              <a:p>
                <a:r>
                  <a:rPr lang="en-US" b="1" dirty="0"/>
                  <a:t>(5) </a:t>
                </a:r>
                <a:r>
                  <a:rPr lang="en-US" dirty="0"/>
                  <a:t>Harness and Fiber Bundle</a:t>
                </a:r>
              </a:p>
              <a:p>
                <a:r>
                  <a:rPr lang="en-US" b="1" dirty="0"/>
                  <a:t>(6) </a:t>
                </a:r>
                <a:r>
                  <a:rPr lang="en-US" dirty="0"/>
                  <a:t>PIN diode</a:t>
                </a:r>
              </a:p>
              <a:p>
                <a:r>
                  <a:rPr lang="en-US" b="1" dirty="0"/>
                  <a:t>(7) </a:t>
                </a:r>
                <a:r>
                  <a:rPr lang="en-US" dirty="0"/>
                  <a:t>Magnetic Shield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904" y="4161417"/>
                <a:ext cx="4572000" cy="2031325"/>
              </a:xfrm>
              <a:prstGeom prst="rect">
                <a:avLst/>
              </a:prstGeom>
              <a:blipFill rotWithShape="1">
                <a:blip r:embed="rId4"/>
                <a:stretch>
                  <a:fillRect l="-1067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7391400" y="3048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10088" y="344066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3643" y="387203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9821" y="499241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6271" y="424136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32560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441147" y="530015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" y="856303"/>
            <a:ext cx="428111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545724" y="1066800"/>
            <a:ext cx="39741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 Fast Checking </a:t>
            </a:r>
            <a:r>
              <a:rPr lang="en-US" dirty="0"/>
              <a:t>the detector </a:t>
            </a:r>
            <a:r>
              <a:rPr lang="en-US" dirty="0" smtClean="0"/>
              <a:t>operation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Monitoring  gain of all HTCC channels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Calibration each channels</a:t>
            </a:r>
            <a:endParaRPr lang="en-US" dirty="0"/>
          </a:p>
        </p:txBody>
      </p:sp>
      <p:sp>
        <p:nvSpPr>
          <p:cNvPr id="1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HTCC Light Monitor System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21</a:t>
            </a:fld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62506"/>
            <a:ext cx="2895600" cy="294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82" y="873015"/>
            <a:ext cx="291152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904546"/>
            <a:ext cx="2894695" cy="293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1881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8382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Test Setup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886" y="964654"/>
            <a:ext cx="4110938" cy="307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8166" y="1531789"/>
            <a:ext cx="50344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i="1" dirty="0" smtClean="0"/>
              <a:t>PMT base  (HV Divider + Amplifier)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i="1" dirty="0"/>
              <a:t> PMT Gain Matching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i="1" dirty="0"/>
              <a:t>Light  source (LED + driver)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i="1" dirty="0" smtClean="0"/>
              <a:t>Fiber Bundle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371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985345" y="953814"/>
            <a:ext cx="2045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Test purpose</a:t>
            </a:r>
            <a:endParaRPr lang="en-US" sz="2800" dirty="0"/>
          </a:p>
        </p:txBody>
      </p:sp>
      <p:pic>
        <p:nvPicPr>
          <p:cNvPr id="14" name="Picture 13" descr="IMG_46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45" y="3276600"/>
            <a:ext cx="4003914" cy="30029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4112567"/>
            <a:ext cx="1292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Dark Box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38954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ounded Rectangle 47"/>
          <p:cNvSpPr/>
          <p:nvPr/>
        </p:nvSpPr>
        <p:spPr>
          <a:xfrm>
            <a:off x="299276" y="1979096"/>
            <a:ext cx="7585088" cy="1747680"/>
          </a:xfrm>
          <a:prstGeom prst="roundRect">
            <a:avLst/>
          </a:prstGeom>
          <a:solidFill>
            <a:srgbClr val="DFDCB7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ounded Rectangle 46"/>
          <p:cNvSpPr/>
          <p:nvPr/>
        </p:nvSpPr>
        <p:spPr>
          <a:xfrm>
            <a:off x="299876" y="4011076"/>
            <a:ext cx="1755154" cy="2455333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bg1"/>
                </a:solidFill>
              </a:rPr>
              <a:t>Test Setup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78285" y="2518639"/>
            <a:ext cx="1433871" cy="6774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PMT</a:t>
            </a:r>
            <a:endParaRPr lang="en-US" sz="1400" dirty="0"/>
          </a:p>
        </p:txBody>
      </p:sp>
      <p:sp>
        <p:nvSpPr>
          <p:cNvPr id="5" name="Rounded Rectangle 4"/>
          <p:cNvSpPr/>
          <p:nvPr/>
        </p:nvSpPr>
        <p:spPr>
          <a:xfrm>
            <a:off x="5919253" y="4232893"/>
            <a:ext cx="1392903" cy="668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fADC250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5919253" y="5589909"/>
            <a:ext cx="1392903" cy="668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CODA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457201" y="5589909"/>
            <a:ext cx="1392903" cy="66859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Function Generator</a:t>
            </a:r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5878285" y="941352"/>
            <a:ext cx="1433871" cy="6774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HV Power Supply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2302982" y="2518640"/>
            <a:ext cx="1392903" cy="6685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LED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4101240" y="2003911"/>
            <a:ext cx="1400141" cy="1680169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Integrating Sphere</a:t>
            </a:r>
            <a:endParaRPr lang="en-US" sz="1400" dirty="0"/>
          </a:p>
        </p:txBody>
      </p:sp>
      <p:sp>
        <p:nvSpPr>
          <p:cNvPr id="10" name="Rounded Rectangle 9"/>
          <p:cNvSpPr/>
          <p:nvPr/>
        </p:nvSpPr>
        <p:spPr>
          <a:xfrm>
            <a:off x="457201" y="4232893"/>
            <a:ext cx="1392903" cy="66859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Discriminator</a:t>
            </a:r>
            <a:endParaRPr lang="en-US" sz="1400" dirty="0"/>
          </a:p>
        </p:txBody>
      </p:sp>
      <p:sp>
        <p:nvSpPr>
          <p:cNvPr id="11" name="Rounded Rectangle 10"/>
          <p:cNvSpPr/>
          <p:nvPr/>
        </p:nvSpPr>
        <p:spPr>
          <a:xfrm>
            <a:off x="457201" y="2509699"/>
            <a:ext cx="1392903" cy="66859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LED Driver</a:t>
            </a:r>
            <a:endParaRPr lang="en-US" sz="1400" dirty="0"/>
          </a:p>
        </p:txBody>
      </p:sp>
      <p:cxnSp>
        <p:nvCxnSpPr>
          <p:cNvPr id="13" name="Straight Arrow Connector 12"/>
          <p:cNvCxnSpPr>
            <a:stCxn id="7" idx="0"/>
            <a:endCxn id="10" idx="2"/>
          </p:cNvCxnSpPr>
          <p:nvPr/>
        </p:nvCxnSpPr>
        <p:spPr>
          <a:xfrm flipV="1">
            <a:off x="1153652" y="4901485"/>
            <a:ext cx="0" cy="688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0"/>
            <a:endCxn id="11" idx="2"/>
          </p:cNvCxnSpPr>
          <p:nvPr/>
        </p:nvCxnSpPr>
        <p:spPr>
          <a:xfrm flipV="1">
            <a:off x="1153652" y="3178291"/>
            <a:ext cx="0" cy="10546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3"/>
            <a:endCxn id="5" idx="1"/>
          </p:cNvCxnSpPr>
          <p:nvPr/>
        </p:nvCxnSpPr>
        <p:spPr>
          <a:xfrm>
            <a:off x="1850104" y="4567189"/>
            <a:ext cx="406914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3"/>
            <a:endCxn id="9" idx="1"/>
          </p:cNvCxnSpPr>
          <p:nvPr/>
        </p:nvCxnSpPr>
        <p:spPr>
          <a:xfrm>
            <a:off x="1850103" y="2843996"/>
            <a:ext cx="452878" cy="8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  <a:endCxn id="12" idx="2"/>
          </p:cNvCxnSpPr>
          <p:nvPr/>
        </p:nvCxnSpPr>
        <p:spPr>
          <a:xfrm flipV="1">
            <a:off x="3695885" y="2843996"/>
            <a:ext cx="405355" cy="89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2" idx="6"/>
            <a:endCxn id="4" idx="1"/>
          </p:cNvCxnSpPr>
          <p:nvPr/>
        </p:nvCxnSpPr>
        <p:spPr>
          <a:xfrm>
            <a:off x="5501380" y="2843995"/>
            <a:ext cx="376904" cy="133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2"/>
            <a:endCxn id="4" idx="0"/>
          </p:cNvCxnSpPr>
          <p:nvPr/>
        </p:nvCxnSpPr>
        <p:spPr>
          <a:xfrm>
            <a:off x="6595220" y="1618771"/>
            <a:ext cx="0" cy="8998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4" idx="2"/>
            <a:endCxn id="5" idx="0"/>
          </p:cNvCxnSpPr>
          <p:nvPr/>
        </p:nvCxnSpPr>
        <p:spPr>
          <a:xfrm>
            <a:off x="6595220" y="3196058"/>
            <a:ext cx="20484" cy="10368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5" idx="2"/>
            <a:endCxn id="6" idx="0"/>
          </p:cNvCxnSpPr>
          <p:nvPr/>
        </p:nvCxnSpPr>
        <p:spPr>
          <a:xfrm>
            <a:off x="6615704" y="4901485"/>
            <a:ext cx="0" cy="6884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6488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159"/>
            <a:ext cx="9143999" cy="71596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Test </a:t>
            </a:r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etup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_4000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10625"/>
          <a:stretch>
            <a:fillRect/>
          </a:stretch>
        </p:blipFill>
        <p:spPr>
          <a:xfrm>
            <a:off x="1074568" y="1329716"/>
            <a:ext cx="6497911" cy="4093684"/>
          </a:xfrm>
        </p:spPr>
      </p:pic>
      <p:sp>
        <p:nvSpPr>
          <p:cNvPr id="5" name="Rounded Rectangle 4"/>
          <p:cNvSpPr/>
          <p:nvPr/>
        </p:nvSpPr>
        <p:spPr>
          <a:xfrm>
            <a:off x="950452" y="5391238"/>
            <a:ext cx="6309032" cy="1453664"/>
          </a:xfrm>
          <a:prstGeom prst="roundRect">
            <a:avLst/>
          </a:prstGeom>
          <a:solidFill>
            <a:srgbClr val="D2CB6C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5989484" y="5810784"/>
            <a:ext cx="1093252" cy="516497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PMT</a:t>
            </a:r>
            <a:endParaRPr lang="en-US" sz="1400" dirty="0"/>
          </a:p>
        </p:txBody>
      </p:sp>
      <p:sp>
        <p:nvSpPr>
          <p:cNvPr id="7" name="Rounded Rectangle 6"/>
          <p:cNvSpPr/>
          <p:nvPr/>
        </p:nvSpPr>
        <p:spPr>
          <a:xfrm>
            <a:off x="2662904" y="5822626"/>
            <a:ext cx="1032981" cy="495830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LED</a:t>
            </a:r>
            <a:endParaRPr lang="en-US" sz="1400" dirty="0"/>
          </a:p>
        </p:txBody>
      </p:sp>
      <p:sp>
        <p:nvSpPr>
          <p:cNvPr id="8" name="Oval 7"/>
          <p:cNvSpPr/>
          <p:nvPr/>
        </p:nvSpPr>
        <p:spPr>
          <a:xfrm>
            <a:off x="4350775" y="5458835"/>
            <a:ext cx="1019509" cy="1223411"/>
          </a:xfrm>
          <a:prstGeom prst="ellipse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Integrating Sphere</a:t>
            </a:r>
            <a:endParaRPr lang="en-US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1172891" y="5822626"/>
            <a:ext cx="1014353" cy="486889"/>
          </a:xfrm>
          <a:prstGeom prst="round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LED Driver</a:t>
            </a:r>
            <a:endParaRPr lang="en-US" sz="1400" dirty="0"/>
          </a:p>
        </p:txBody>
      </p:sp>
      <p:cxnSp>
        <p:nvCxnSpPr>
          <p:cNvPr id="10" name="Straight Arrow Connector 9"/>
          <p:cNvCxnSpPr>
            <a:stCxn id="9" idx="3"/>
            <a:endCxn id="7" idx="1"/>
          </p:cNvCxnSpPr>
          <p:nvPr/>
        </p:nvCxnSpPr>
        <p:spPr>
          <a:xfrm>
            <a:off x="2187243" y="6066071"/>
            <a:ext cx="475660" cy="44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3"/>
            <a:endCxn id="8" idx="2"/>
          </p:cNvCxnSpPr>
          <p:nvPr/>
        </p:nvCxnSpPr>
        <p:spPr>
          <a:xfrm>
            <a:off x="3695884" y="6070541"/>
            <a:ext cx="65489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6"/>
            <a:endCxn id="6" idx="1"/>
          </p:cNvCxnSpPr>
          <p:nvPr/>
        </p:nvCxnSpPr>
        <p:spPr>
          <a:xfrm flipV="1">
            <a:off x="5370284" y="6069033"/>
            <a:ext cx="619201" cy="1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9" idx="0"/>
          </p:cNvCxnSpPr>
          <p:nvPr/>
        </p:nvCxnSpPr>
        <p:spPr>
          <a:xfrm flipV="1">
            <a:off x="1680068" y="3057833"/>
            <a:ext cx="1294191" cy="2764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0"/>
          </p:cNvCxnSpPr>
          <p:nvPr/>
        </p:nvCxnSpPr>
        <p:spPr>
          <a:xfrm flipH="1" flipV="1">
            <a:off x="3048000" y="2989007"/>
            <a:ext cx="131394" cy="283361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8" idx="0"/>
          </p:cNvCxnSpPr>
          <p:nvPr/>
        </p:nvCxnSpPr>
        <p:spPr>
          <a:xfrm flipH="1" flipV="1">
            <a:off x="3179395" y="2674374"/>
            <a:ext cx="1681135" cy="27844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178323" y="4159045"/>
            <a:ext cx="508000" cy="190702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6" idx="0"/>
          </p:cNvCxnSpPr>
          <p:nvPr/>
        </p:nvCxnSpPr>
        <p:spPr>
          <a:xfrm flipH="1" flipV="1">
            <a:off x="5260258" y="2989008"/>
            <a:ext cx="1275852" cy="28217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178323" y="2084439"/>
            <a:ext cx="639096" cy="589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 flipV="1">
            <a:off x="4860529" y="2605549"/>
            <a:ext cx="317794" cy="688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629355" y="2605548"/>
            <a:ext cx="231174" cy="2163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629356" y="2821858"/>
            <a:ext cx="491613" cy="8160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5120969" y="3401962"/>
            <a:ext cx="249315" cy="2359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370283" y="3057833"/>
            <a:ext cx="0" cy="34412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5370283" y="2399071"/>
            <a:ext cx="701136" cy="6587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5817419" y="2084439"/>
            <a:ext cx="254000" cy="393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Slide Number Placeholder 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44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5962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Integrating Sphere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_4003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10625"/>
          <a:stretch>
            <a:fillRect/>
          </a:stretch>
        </p:blipFill>
        <p:spPr>
          <a:xfrm>
            <a:off x="609600" y="851227"/>
            <a:ext cx="8229600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0" y="5608418"/>
            <a:ext cx="28695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Integrating Sphere</a:t>
            </a:r>
            <a:endParaRPr lang="en-US" sz="2800" i="1" dirty="0"/>
          </a:p>
        </p:txBody>
      </p:sp>
      <p:sp>
        <p:nvSpPr>
          <p:cNvPr id="7" name="Footer Placeholder 1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2549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21"/>
            <a:ext cx="9144000" cy="740979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Test Setup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_4006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10625"/>
          <a:stretch>
            <a:fillRect/>
          </a:stretch>
        </p:blipFill>
        <p:spPr>
          <a:xfrm>
            <a:off x="457200" y="838200"/>
            <a:ext cx="8229600" cy="45259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124200" y="5523581"/>
            <a:ext cx="37854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Winston Cone with Fiber</a:t>
            </a:r>
          </a:p>
        </p:txBody>
      </p:sp>
      <p:sp>
        <p:nvSpPr>
          <p:cNvPr id="7" name="Footer Placeholder 1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5686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" y="0"/>
            <a:ext cx="9144000" cy="81980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Test Setup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 descr="IMG_4008.jpg"/>
          <p:cNvPicPr>
            <a:picLocks noGrp="1" noChangeAspect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3" b="15133"/>
          <a:stretch>
            <a:fillRect/>
          </a:stretch>
        </p:blipFill>
        <p:spPr>
          <a:xfrm>
            <a:off x="0" y="1143000"/>
            <a:ext cx="2975139" cy="3733800"/>
          </a:xfrm>
        </p:spPr>
      </p:pic>
      <p:pic>
        <p:nvPicPr>
          <p:cNvPr id="14" name="Picture 13" descr="IMG_401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3" b="20656"/>
          <a:stretch/>
        </p:blipFill>
        <p:spPr>
          <a:xfrm>
            <a:off x="3048000" y="1116724"/>
            <a:ext cx="3034668" cy="3810000"/>
          </a:xfrm>
          <a:prstGeom prst="rect">
            <a:avLst/>
          </a:prstGeom>
        </p:spPr>
      </p:pic>
      <p:pic>
        <p:nvPicPr>
          <p:cNvPr id="9" name="Content Placeholder 8" descr="IMG_4009.jpg"/>
          <p:cNvPicPr>
            <a:picLocks noGrp="1" noChangeAspect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4" b="15144"/>
          <a:stretch>
            <a:fillRect/>
          </a:stretch>
        </p:blipFill>
        <p:spPr>
          <a:xfrm>
            <a:off x="6217581" y="1116724"/>
            <a:ext cx="2910653" cy="38100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Footer Placeholder 1"/>
          <p:cNvSpPr txBox="1"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048000" y="5224790"/>
            <a:ext cx="2685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Electronics Setup</a:t>
            </a:r>
          </a:p>
        </p:txBody>
      </p:sp>
    </p:spTree>
    <p:extLst>
      <p:ext uri="{BB962C8B-B14F-4D97-AF65-F5344CB8AC3E}">
        <p14:creationId xmlns:p14="http://schemas.microsoft.com/office/powerpoint/2010/main" val="18273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PMT base  (HV Divider + Amplifier)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28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376" y="722169"/>
            <a:ext cx="4121205" cy="186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32" y="1293174"/>
            <a:ext cx="10514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649" y="2610429"/>
            <a:ext cx="4183818" cy="18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424" y="2970544"/>
            <a:ext cx="1164621" cy="1138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02104" y="79146"/>
            <a:ext cx="238679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55590" y="2788619"/>
            <a:ext cx="2343387" cy="3714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7922" y="3139442"/>
            <a:ext cx="371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ET base, </a:t>
            </a:r>
            <a:r>
              <a:rPr lang="fr-FR" i="1" dirty="0" err="1"/>
              <a:t>external</a:t>
            </a:r>
            <a:r>
              <a:rPr lang="fr-FR" i="1" dirty="0"/>
              <a:t> amplifier HV=2.2kV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270044" y="5862355"/>
            <a:ext cx="37415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i="1" dirty="0" err="1" smtClean="0"/>
              <a:t>Modified</a:t>
            </a:r>
            <a:r>
              <a:rPr lang="fr-FR" i="1" dirty="0" smtClean="0"/>
              <a:t>  </a:t>
            </a:r>
            <a:r>
              <a:rPr lang="fr-FR" i="1" dirty="0"/>
              <a:t>active base at HV=1.6kV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4666376" y="3860745"/>
            <a:ext cx="290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No positive bump on the tail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00600" y="4658978"/>
            <a:ext cx="3962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Leading </a:t>
            </a:r>
            <a:r>
              <a:rPr lang="en-US" b="1" dirty="0" smtClean="0"/>
              <a:t>edge   </a:t>
            </a:r>
            <a:r>
              <a:rPr lang="en-US" dirty="0" smtClean="0"/>
              <a:t>2.6ns</a:t>
            </a:r>
            <a:r>
              <a:rPr lang="en-US" dirty="0"/>
              <a:t> </a:t>
            </a:r>
            <a:r>
              <a:rPr lang="en-US" dirty="0" smtClean="0"/>
              <a:t>  3.8ns</a:t>
            </a:r>
            <a:endParaRPr lang="en-US" dirty="0"/>
          </a:p>
          <a:p>
            <a:r>
              <a:rPr lang="en-US" b="1" dirty="0" smtClean="0"/>
              <a:t>FWHM               </a:t>
            </a:r>
            <a:r>
              <a:rPr lang="en-US" dirty="0" smtClean="0"/>
              <a:t>5.4ns   8.0ns</a:t>
            </a:r>
            <a:endParaRPr lang="en-US" dirty="0"/>
          </a:p>
          <a:p>
            <a:r>
              <a:rPr lang="en-US" b="1" dirty="0"/>
              <a:t>Total </a:t>
            </a:r>
            <a:r>
              <a:rPr lang="en-US" b="1" dirty="0" smtClean="0"/>
              <a:t>width       </a:t>
            </a:r>
            <a:r>
              <a:rPr lang="en-US" dirty="0" smtClean="0"/>
              <a:t>10ns  20ns</a:t>
            </a:r>
            <a:endParaRPr lang="en-US" dirty="0"/>
          </a:p>
          <a:p>
            <a:r>
              <a:rPr lang="en-US" b="1" dirty="0"/>
              <a:t>Output </a:t>
            </a:r>
            <a:r>
              <a:rPr lang="en-US" b="1" dirty="0" smtClean="0"/>
              <a:t>range   </a:t>
            </a:r>
            <a:r>
              <a:rPr lang="en-US" dirty="0" smtClean="0"/>
              <a:t>2.5V</a:t>
            </a:r>
            <a:r>
              <a:rPr lang="en-US" dirty="0"/>
              <a:t> </a:t>
            </a:r>
            <a:r>
              <a:rPr lang="en-US" dirty="0" smtClean="0"/>
              <a:t> 3V </a:t>
            </a:r>
            <a:r>
              <a:rPr lang="en-US" dirty="0"/>
              <a:t>on each output</a:t>
            </a:r>
          </a:p>
          <a:p>
            <a:r>
              <a:rPr lang="en-US" b="1" dirty="0"/>
              <a:t>Outputs </a:t>
            </a:r>
            <a:r>
              <a:rPr lang="en-US" b="1" dirty="0" smtClean="0"/>
              <a:t>number  </a:t>
            </a:r>
            <a:r>
              <a:rPr lang="en-US" dirty="0" smtClean="0"/>
              <a:t>1      2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i="1" dirty="0">
                <a:solidFill>
                  <a:schemeClr val="bg1"/>
                </a:solidFill>
              </a:rPr>
              <a:t>PMT Gain Matching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29</a:t>
            </a:fld>
            <a:endParaRPr lang="en-US" dirty="0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 smtClean="0"/>
              <a:t>YerPI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371600"/>
                <a:ext cx="9153147" cy="397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48 PMTs are used in the fast trigger and must be gain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equalized </a:t>
                </a: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The face of the PMT will be impinged with an LED pulse</a:t>
                </a:r>
                <a:r>
                  <a:rPr lang="en-US" sz="2800" dirty="0"/>
                  <a:t> 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  provided by the fibers during a special calibration run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The ADC spectra will be fit to find the position of the single</a:t>
                </a:r>
                <a:r>
                  <a:rPr lang="en-US" sz="2800" dirty="0"/>
                  <a:t> </a:t>
                </a:r>
              </a:p>
              <a:p>
                <a:r>
                  <a:rPr lang="en-US" sz="2800" dirty="0" smtClean="0"/>
                  <a:t>    photo electron (SPE) peak</a:t>
                </a:r>
                <a:endParaRPr lang="en-US" sz="28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800" dirty="0" smtClean="0"/>
                  <a:t>The positions of the SPE peak and</a:t>
                </a:r>
                <a:r>
                  <a:rPr lang="en-US" sz="2800" dirty="0"/>
                  <a:t> </a:t>
                </a:r>
                <a:r>
                  <a:rPr lang="en-US" sz="2800" dirty="0" smtClean="0"/>
                  <a:t>correspond calibration </a:t>
                </a:r>
              </a:p>
              <a:p>
                <a:r>
                  <a:rPr lang="en-US" sz="2800" dirty="0"/>
                  <a:t> </a:t>
                </a:r>
                <a:r>
                  <a:rPr lang="en-US" sz="2800" dirty="0" smtClean="0"/>
                  <a:t>   curve (</a:t>
                </a:r>
                <a:r>
                  <a:rPr lang="en-US" sz="2800" i="1" dirty="0" smtClean="0"/>
                  <a:t>SPE peak vs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/>
                          </a:rPr>
                          <m:t>𝐻𝑉</m:t>
                        </m:r>
                      </m:e>
                      <m:sub>
                        <m:r>
                          <a:rPr lang="en-US" sz="2800" b="0" i="1" smtClean="0">
                            <a:latin typeface="Cambria Math"/>
                          </a:rPr>
                          <m:t>𝑃𝑀𝑇</m:t>
                        </m:r>
                      </m:sub>
                    </m:sSub>
                  </m:oMath>
                </a14:m>
                <a:r>
                  <a:rPr lang="en-US" sz="2800" dirty="0" smtClean="0"/>
                  <a:t>) for each PMT will allow for gain</a:t>
                </a:r>
                <a:endParaRPr lang="en-US" sz="2800" dirty="0"/>
              </a:p>
              <a:p>
                <a:r>
                  <a:rPr lang="en-US" sz="2800" dirty="0" smtClean="0"/>
                  <a:t>    matching of the PMTs</a:t>
                </a:r>
                <a:r>
                  <a:rPr lang="en-US" sz="28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71600"/>
                <a:ext cx="9153147" cy="3970318"/>
              </a:xfrm>
              <a:prstGeom prst="rect">
                <a:avLst/>
              </a:prstGeom>
              <a:blipFill rotWithShape="1">
                <a:blip r:embed="rId2"/>
                <a:stretch>
                  <a:fillRect l="-1132" t="-1382" b="-3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503"/>
            <a:ext cx="9144000" cy="902897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Clas12 Detector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127527"/>
            <a:ext cx="6970712" cy="4941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</a:t>
            </a:fld>
            <a:endParaRPr lang="en-US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389283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 Model of PMT response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30</a:t>
            </a:fld>
            <a:endParaRPr lang="en-US" dirty="0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  <p:sp>
        <p:nvSpPr>
          <p:cNvPr id="7" name="Rectangle 6"/>
          <p:cNvSpPr/>
          <p:nvPr/>
        </p:nvSpPr>
        <p:spPr>
          <a:xfrm>
            <a:off x="283623" y="1997482"/>
            <a:ext cx="3404419" cy="8652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Photo </a:t>
            </a:r>
            <a:r>
              <a:rPr lang="en-US" sz="2400" dirty="0">
                <a:solidFill>
                  <a:schemeClr val="tx1"/>
                </a:solidFill>
              </a:rPr>
              <a:t>conversion </a:t>
            </a:r>
            <a:r>
              <a:rPr lang="en-US" sz="2400" dirty="0" smtClean="0">
                <a:solidFill>
                  <a:schemeClr val="tx1"/>
                </a:solidFill>
              </a:rPr>
              <a:t>and 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electron </a:t>
            </a:r>
            <a:r>
              <a:rPr lang="en-US" sz="2400" dirty="0">
                <a:solidFill>
                  <a:schemeClr val="tx1"/>
                </a:solidFill>
              </a:rPr>
              <a:t>collection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5209232" y="2010621"/>
            <a:ext cx="2209800" cy="8915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391764" y="2559916"/>
            <a:ext cx="1844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</a:t>
            </a:r>
            <a:r>
              <a:rPr lang="en-US" sz="2400" dirty="0" smtClean="0">
                <a:solidFill>
                  <a:schemeClr val="bg1"/>
                </a:solidFill>
              </a:rPr>
              <a:t>mplification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15" name="Straight Arrow Connector 14"/>
          <p:cNvCxnSpPr>
            <a:endCxn id="7" idx="0"/>
          </p:cNvCxnSpPr>
          <p:nvPr/>
        </p:nvCxnSpPr>
        <p:spPr>
          <a:xfrm flipH="1">
            <a:off x="1985833" y="1632921"/>
            <a:ext cx="2197510" cy="3645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951574" y="1632921"/>
            <a:ext cx="1712120" cy="3072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0" y="3159763"/>
                <a:ext cx="4263247" cy="1944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P(n; </a:t>
                </a:r>
                <a:r>
                  <a:rPr lang="el-GR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μ</a:t>
                </a:r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en-US" sz="24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 panose="02040503050406030204" pitchFamily="18" charset="0"/>
                      </a:rPr>
                      <m:t>   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:r>
                  <a:rPr lang="en-US" sz="2400" i="1" dirty="0" err="1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mq</a:t>
                </a:r>
                <a:r>
                  <a:rPr lang="en-US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is a mean </a:t>
                </a:r>
                <a:r>
                  <a:rPr lang="en-US" sz="2400" i="1" dirty="0"/>
                  <a:t>number of photoelectrons </a:t>
                </a:r>
                <a:r>
                  <a:rPr lang="en-US" sz="2400" i="1" dirty="0" smtClean="0"/>
                  <a:t>collected by </a:t>
                </a:r>
                <a:r>
                  <a:rPr lang="en-US" sz="2400" i="1" dirty="0"/>
                  <a:t>the first </a:t>
                </a:r>
                <a:r>
                  <a:rPr lang="en-US" sz="2400" i="1" dirty="0" smtClean="0"/>
                  <a:t>dynode</a:t>
                </a:r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159763"/>
                <a:ext cx="4263247" cy="1944250"/>
              </a:xfrm>
              <a:prstGeom prst="rect">
                <a:avLst/>
              </a:prstGeom>
              <a:blipFill rotWithShape="1">
                <a:blip r:embed="rId2"/>
                <a:stretch>
                  <a:fillRect l="-2146" r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573699" y="3159763"/>
                <a:ext cx="4355359" cy="16090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(x)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𝑒𝑥𝑝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⁡(− 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(x)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𝑒𝑥𝑝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⁡(− </m:t>
                    </m:r>
                    <m:f>
                      <m:f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sSup>
                          <m:sSup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3699" y="3159763"/>
                <a:ext cx="4355359" cy="16090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391764" y="2199268"/>
            <a:ext cx="1844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Amplification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101343" y="5105400"/>
                <a:ext cx="8920131" cy="7121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𝑖𝑑𝑒𝑎𝑙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= P(n;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⨂</m:t>
                    </m:r>
                    <m:sSub>
                      <m:sSubPr>
                        <m:ctrlPr>
                          <a:rPr lang="en-US" sz="2400" i="1" dirty="0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2400" i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=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sz="2400" i="1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2400" i="1">
                            <a:latin typeface="Cambria Math"/>
                          </a:rPr>
                          <m:t>𝑛</m:t>
                        </m:r>
                        <m:r>
                          <a:rPr lang="en-US" sz="2400" i="1">
                            <a:latin typeface="Cambria Math"/>
                          </a:rPr>
                          <m:t>=0</m:t>
                        </m:r>
                      </m:sub>
                      <m:sup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sup>
                            </m:sSup>
                            <m: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𝜇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/>
                                <a:ea typeface="Cambria Math"/>
                                <a:cs typeface="Arial" panose="020B0604020202020204" pitchFamily="34" charset="0"/>
                              </a:rPr>
                              <m:t>!</m:t>
                            </m:r>
                          </m:den>
                        </m:f>
                        <m:r>
                          <a:rPr lang="en-US" sz="2400" i="1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ad>
                              <m:radPr>
                                <m:degHide m:val="on"/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  <m:r>
                          <a:rPr lang="en-US" sz="2400" i="1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2400" i="1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𝑒𝑥𝑝</m:t>
                        </m:r>
                        <m:r>
                          <a:rPr lang="en-US" sz="2400" i="1">
                            <a:latin typeface="Cambria Math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⁡(−</m:t>
                        </m:r>
                        <m:f>
                          <m:fPr>
                            <m:ctrlPr>
                              <a:rPr lang="en-US" sz="2400" i="1">
                                <a:latin typeface="Cambria Math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𝑥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𝑛</m:t>
                                </m:r>
                                <m:sSubSup>
                                  <m:sSubSupPr>
                                    <m:ctrlP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  <m:sup/>
                                </m:sSubSup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𝜎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43" y="5105400"/>
                <a:ext cx="8920131" cy="71218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/>
          <p:cNvSpPr/>
          <p:nvPr/>
        </p:nvSpPr>
        <p:spPr>
          <a:xfrm>
            <a:off x="2601161" y="894255"/>
            <a:ext cx="3920494" cy="7260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079672" y="992850"/>
            <a:ext cx="30644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Operation for a PMT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 Model of PMT response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31</a:t>
            </a:fld>
            <a:endParaRPr lang="en-US" dirty="0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2362200" y="802332"/>
            <a:ext cx="4191000" cy="4704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45286" y="811160"/>
            <a:ext cx="2956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Background processes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6981" y="1447800"/>
            <a:ext cx="43053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The low charge processes:</a:t>
            </a:r>
            <a:endParaRPr lang="en-US" i="1" dirty="0" smtClean="0">
              <a:solidFill>
                <a:srgbClr val="FF0000"/>
              </a:solidFill>
            </a:endParaRPr>
          </a:p>
          <a:p>
            <a:r>
              <a:rPr lang="en-US" sz="2400" i="1" dirty="0"/>
              <a:t>t</a:t>
            </a:r>
            <a:r>
              <a:rPr lang="en-US" sz="2400" i="1" dirty="0" smtClean="0"/>
              <a:t>he leakage current,  external and internal radioactivity, etc.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58069" y="1443729"/>
            <a:ext cx="430325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The discrete processes :</a:t>
            </a:r>
          </a:p>
          <a:p>
            <a:r>
              <a:rPr lang="en-US" sz="2400" i="1" dirty="0" err="1"/>
              <a:t>t</a:t>
            </a:r>
            <a:r>
              <a:rPr lang="en-US" sz="2400" i="1" dirty="0" err="1" smtClean="0"/>
              <a:t>hermoemission</a:t>
            </a:r>
            <a:r>
              <a:rPr lang="en-US" sz="2400" i="1" dirty="0" smtClean="0"/>
              <a:t>, noise initiated</a:t>
            </a:r>
          </a:p>
          <a:p>
            <a:r>
              <a:rPr lang="en-US" sz="2400" i="1" dirty="0"/>
              <a:t>b</a:t>
            </a:r>
            <a:r>
              <a:rPr lang="en-US" sz="2400" i="1" dirty="0" smtClean="0"/>
              <a:t>y the measured light, etc.</a:t>
            </a:r>
            <a:endParaRPr lang="en-US" sz="24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95040" y="2819400"/>
                <a:ext cx="7774482" cy="71423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B(x)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  <m:t>(1−</m:t>
                        </m:r>
                        <m: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/>
                                <a:ea typeface="Cambria Math"/>
                              </a:rPr>
                              <m:t>𝜋</m:t>
                            </m:r>
                          </m:e>
                        </m:rad>
                      </m:den>
                    </m:f>
                    <m:func>
                      <m:func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  <a:ea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  <m:t>− 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400" b="0" i="1" smtClean="0">
                                    <a:latin typeface="Cambria Math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p>
                                  <m:sSupPr>
                                    <m:ctrlPr>
                                      <a:rPr lang="en-US" sz="2400" i="1"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</m:e>
                    </m:func>
                    <m:r>
                      <a:rPr lang="en-US" sz="2400" b="0" i="1" smtClean="0">
                        <a:latin typeface="Cambria Math"/>
                        <a:ea typeface="Cambria Math" panose="02040503050406030204" pitchFamily="18" charset="0"/>
                      </a:rPr>
                      <m:t>     +      </m:t>
                    </m:r>
                    <m:r>
                      <a:rPr lang="en-US" sz="2400" b="0" i="1" smtClean="0">
                        <a:latin typeface="Cambria Math"/>
                        <a:ea typeface="Cambria Math" panose="02040503050406030204" pitchFamily="18" charset="0"/>
                      </a:rPr>
                      <m:t>𝑤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𝜃</m:t>
                    </m:r>
                    <m:d>
                      <m:dPr>
                        <m:ctrlPr>
                          <a:rPr lang="en-US" sz="2400" b="0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/>
                        <a:ea typeface="Cambria Math"/>
                      </a:rPr>
                      <m:t>exp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⁡(−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𝛼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𝑥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040" y="2819400"/>
                <a:ext cx="7774482" cy="714234"/>
              </a:xfrm>
              <a:prstGeom prst="rect">
                <a:avLst/>
              </a:prstGeom>
              <a:blipFill rotWithShape="1">
                <a:blip r:embed="rId2"/>
                <a:stretch>
                  <a:fillRect l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46587" y="3733800"/>
                <a:ext cx="8153400" cy="78726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𝑟𝑒𝑎𝑙</m:t>
                          </m:r>
                        </m:sub>
                      </m:sSub>
                      <m:d>
                        <m:dPr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sz="1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𝑖𝑑𝑒𝑎𝑙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𝐵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1600" b="0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= </m:t>
                          </m:r>
                          <m:nary>
                            <m:naryPr>
                              <m:chr m:val="∑"/>
                              <m:ctrl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a:rPr lang="en-US" sz="1600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𝜇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!</m:t>
                                  </m:r>
                                </m:den>
                              </m:f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 [</m:t>
                              </m:r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600" b="0" i="1" smtClean="0">
                                  <a:solidFill>
                                    <a:srgbClr val="7030A0"/>
                                  </a:solidFill>
                                  <a:latin typeface="Cambria Math"/>
                                </a:rPr>
                                <m:t>𝑤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𝐼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solidFill>
                                            <a:prstClr val="black"/>
                                          </a:solidFill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16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⨂</m:t>
                                  </m:r>
                                  <m:r>
                                    <a:rPr lang="en-US" sz="1600" b="0" i="1" dirty="0" smtClean="0">
                                      <a:latin typeface="Cambria Math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87" y="3733800"/>
                <a:ext cx="8153400" cy="7872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/>
          <p:cNvCxnSpPr>
            <a:stCxn id="4" idx="2"/>
            <a:endCxn id="8" idx="0"/>
          </p:cNvCxnSpPr>
          <p:nvPr/>
        </p:nvCxnSpPr>
        <p:spPr>
          <a:xfrm flipH="1">
            <a:off x="2329631" y="1272825"/>
            <a:ext cx="2128069" cy="174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2"/>
            <a:endCxn id="10" idx="0"/>
          </p:cNvCxnSpPr>
          <p:nvPr/>
        </p:nvCxnSpPr>
        <p:spPr>
          <a:xfrm>
            <a:off x="4457700" y="1272825"/>
            <a:ext cx="2251996" cy="1709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46587" y="4800600"/>
                <a:ext cx="8153400" cy="149528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sSub>
                          <m:sSubPr>
                            <m:ctrlPr>
                              <a:rPr lang="en-US" sz="160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sz="1600" i="1" smtClean="0">
                            <a:latin typeface="Cambria Math"/>
                          </a:rPr>
                          <m:t>⨂</m:t>
                        </m:r>
                        <m:r>
                          <a:rPr lang="en-US" sz="1600" b="0" i="1" smtClean="0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sz="1600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/>
                          </a:rPr>
                          <m:t>𝑥</m:t>
                        </m:r>
                        <m:r>
                          <a:rPr lang="en-US" sz="16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i="1" dirty="0" smtClean="0"/>
                  <a:t> =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i="1" smtClean="0">
                            <a:latin typeface="Cambria Math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</m:sup>
                      <m:e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(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)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𝑒𝑥𝑝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⁡[−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′</m:t>
                                </m:r>
                              </m:sup>
                            </m:sSup>
                          </m:e>
                        </m:d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𝑑𝑥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′</m:t>
                        </m:r>
                      </m:e>
                    </m:nary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</m:num>
                      <m:den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𝑒𝑥𝑝</m:t>
                    </m:r>
                    <m:r>
                      <a:rPr lang="en-US" b="0" i="1" smtClean="0">
                        <a:latin typeface="Cambria Math"/>
                      </a:rPr>
                      <m:t>⁡[−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𝛼</m:t>
                    </m:r>
                  </m:oMath>
                </a14:m>
                <a:r>
                  <a:rPr lang="en-US" i="1" dirty="0" smtClean="0"/>
                  <a:t>(x-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b="0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𝛼</m:t>
                    </m:r>
                    <m:sSubSup>
                      <m:sSub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/>
                        <a:ea typeface="Cambria Math"/>
                      </a:rPr>
                      <m:t>)]×</m:t>
                    </m:r>
                  </m:oMath>
                </a14:m>
                <a:endParaRPr lang="en-US" b="0" i="1" dirty="0" smtClean="0">
                  <a:ea typeface="Cambria Math"/>
                </a:endParaRPr>
              </a:p>
              <a:p>
                <a:r>
                  <a:rPr lang="en-US" i="1" dirty="0" err="1" smtClean="0"/>
                  <a:t>erf</a:t>
                </a:r>
                <a:r>
                  <a:rPr lang="en-US" i="1" dirty="0" smtClean="0"/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/>
                          </a:rPr>
                          <m:t>|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²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  <m:sup/>
                        </m:sSubSup>
                        <m:r>
                          <a:rPr lang="en-US" i="1" smtClean="0">
                            <a:latin typeface="Cambria Math"/>
                          </a:rPr>
                          <m:t>|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/>
                      </a:rPr>
                      <m:t>)+</m:t>
                    </m:r>
                    <m:r>
                      <a:rPr lang="en-US" b="0" i="1" smtClean="0">
                        <a:latin typeface="Cambria Math"/>
                      </a:rPr>
                      <m:t>𝑠𝑖𝑔𝑛</m:t>
                    </m:r>
                    <m:r>
                      <a:rPr lang="en-US" b="0" i="1" smtClean="0">
                        <a:latin typeface="Cambria Math"/>
                      </a:rPr>
                      <m:t>(</m:t>
                    </m:r>
                    <m:r>
                      <a:rPr lang="en-US" b="0" i="1" smtClean="0">
                        <a:latin typeface="Cambria Math"/>
                      </a:rPr>
                      <m:t>𝑥</m:t>
                    </m:r>
                    <m:r>
                      <a:rPr lang="en-US" b="0" i="1" smtClean="0">
                        <a:latin typeface="Cambria Math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−</m:t>
                    </m:r>
                    <m:r>
                      <a:rPr lang="en-US" i="1" smtClean="0">
                        <a:solidFill>
                          <a:srgbClr val="7030A0"/>
                        </a:solidFill>
                        <a:latin typeface="Cambria Math"/>
                        <a:ea typeface="Cambria Math"/>
                      </a:rPr>
                      <m:t>𝛼</m:t>
                    </m:r>
                    <m:sSubSup>
                      <m:sSub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bSupPr>
                      <m:e>
                        <m:sSup>
                          <m:s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i="1"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  <m:sup/>
                    </m:sSubSup>
                    <m:r>
                      <a:rPr lang="en-US" b="0" i="1" smtClean="0">
                        <a:latin typeface="Cambria Math"/>
                      </a:rPr>
                      <m:t>)×</m:t>
                    </m:r>
                    <m:r>
                      <a:rPr lang="en-US" b="0" i="1" smtClean="0">
                        <a:latin typeface="Cambria Math"/>
                      </a:rPr>
                      <m:t>𝑒𝑟𝑓</m:t>
                    </m:r>
                    <m:r>
                      <a:rPr lang="en-US" b="0" i="1" smtClean="0">
                        <a:latin typeface="Cambria Math"/>
                      </a:rPr>
                      <m:t>⁡(</m:t>
                    </m:r>
                    <m:f>
                      <m:fPr>
                        <m:ctrlPr>
                          <a:rPr lang="en-US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  <m:r>
                          <a:rPr lang="en-US" b="0" i="1" smtClean="0">
                            <a:latin typeface="Cambria Math"/>
                          </a:rPr>
                          <m:t>𝑥</m:t>
                        </m:r>
                        <m:r>
                          <a:rPr lang="en-US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−</m:t>
                        </m:r>
                        <m:r>
                          <a:rPr lang="en-US" i="1" smtClean="0">
                            <a:solidFill>
                              <a:srgbClr val="7030A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sSubSup>
                          <m:sSubSupPr>
                            <m:ctrlPr>
                              <a:rPr lang="en-US" i="1">
                                <a:latin typeface="Cambria Math"/>
                                <a:ea typeface="Cambria Math"/>
                              </a:rPr>
                            </m:ctrlPr>
                          </m:sSubSup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</m:sub>
                          <m:sup/>
                        </m:sSubSup>
                        <m:r>
                          <a:rPr lang="en-US" b="0" i="1" smtClean="0">
                            <a:latin typeface="Cambria Math"/>
                          </a:rPr>
                          <m:t>|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𝑛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i="1" dirty="0" smtClean="0"/>
                  <a:t>)]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r>
                      <a:rPr lang="en-US" b="0" i="1" smtClean="0">
                        <a:latin typeface="Cambria Math"/>
                      </a:rPr>
                      <m:t>𝑛</m:t>
                    </m:r>
                    <m:sSub>
                      <m:sSub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,          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rad>
                      <m:radPr>
                        <m:degHide m:val="on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  <a:ea typeface="Cambria Math"/>
                          </a:rPr>
                          <m:t>²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𝑛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/>
                                <a:ea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²</m:t>
                        </m:r>
                      </m:e>
                    </m:rad>
                  </m:oMath>
                </a14:m>
                <a:r>
                  <a:rPr lang="en-US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</a:rPr>
                      <m:t>≈</m:t>
                    </m:r>
                    <m:d>
                      <m:dPr>
                        <m:begChr m:val="{"/>
                        <m:endChr m:val=""/>
                        <m:ctrlPr>
                          <a:rPr lang="en-US" i="1" smtClean="0">
                            <a:latin typeface="Cambria Math"/>
                            <a:ea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i="1" smtClean="0">
                                <a:latin typeface="Cambria Math"/>
                                <a:ea typeface="Cambria Math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 smtClean="0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     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=0</m:t>
                            </m:r>
                          </m:e>
                          <m:e>
                            <m:rad>
                              <m:radPr>
                                <m:degHide m:val="on"/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𝑛</m:t>
                                </m:r>
                              </m:e>
                            </m:rad>
                            <m:sSub>
                              <m:sSubPr>
                                <m:ctrlP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     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&gt;0</m:t>
                            </m:r>
                          </m:e>
                        </m:eqArr>
                      </m:e>
                    </m:d>
                  </m:oMath>
                </a14:m>
                <a:endParaRPr lang="en-US" i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87" y="4800600"/>
                <a:ext cx="8153400" cy="1495281"/>
              </a:xfrm>
              <a:prstGeom prst="rect">
                <a:avLst/>
              </a:prstGeom>
              <a:blipFill rotWithShape="1">
                <a:blip r:embed="rId4"/>
                <a:stretch>
                  <a:fillRect l="-673" t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Fit Results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32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686" y="1113398"/>
            <a:ext cx="2250099" cy="219280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13" y="1113908"/>
            <a:ext cx="2238416" cy="2191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303" y="1096039"/>
            <a:ext cx="2286000" cy="22275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15" y="3505200"/>
            <a:ext cx="2213204" cy="21511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6" y="3505200"/>
            <a:ext cx="2259538" cy="21913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712" y="3505200"/>
            <a:ext cx="2301658" cy="222173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184766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046" y="3401949"/>
            <a:ext cx="2421954" cy="23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Pavel Fit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934200" cy="553646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33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982027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HV test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34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7" name="Picture 6" descr="q1_voltage_no_cut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119" y="685800"/>
            <a:ext cx="4372881" cy="2971800"/>
          </a:xfrm>
          <a:prstGeom prst="rect">
            <a:avLst/>
          </a:prstGeom>
        </p:spPr>
      </p:pic>
      <p:pic>
        <p:nvPicPr>
          <p:cNvPr id="8" name="Picture 7" descr="chisq_volta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4" y="3581400"/>
            <a:ext cx="4148630" cy="2819400"/>
          </a:xfrm>
          <a:prstGeom prst="rect">
            <a:avLst/>
          </a:prstGeom>
        </p:spPr>
      </p:pic>
      <p:sp>
        <p:nvSpPr>
          <p:cNvPr id="9" name="Content Placeholder 13"/>
          <p:cNvSpPr>
            <a:spLocks noGrp="1"/>
          </p:cNvSpPr>
          <p:nvPr>
            <p:ph sz="half" idx="1"/>
          </p:nvPr>
        </p:nvSpPr>
        <p:spPr>
          <a:xfrm>
            <a:off x="228600" y="1181100"/>
            <a:ext cx="4038600" cy="1943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smtClean="0"/>
              <a:t>Fitting the position of the SPE peak as  function of high voltage we can equalize all channels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036456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Intensity Test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35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7" name="Picture 6" descr="mu_voltag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3810000" cy="2208267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half" idx="1"/>
          </p:nvPr>
        </p:nvSpPr>
        <p:spPr>
          <a:xfrm>
            <a:off x="381000" y="5337765"/>
            <a:ext cx="8277998" cy="910635"/>
          </a:xfrm>
        </p:spPr>
        <p:txBody>
          <a:bodyPr>
            <a:normAutofit/>
          </a:bodyPr>
          <a:lstStyle/>
          <a:p>
            <a:r>
              <a:rPr lang="en-US" sz="2400" i="1" dirty="0" smtClean="0"/>
              <a:t>Shows the range of µ, and what range the LED driver can cover</a:t>
            </a:r>
          </a:p>
          <a:p>
            <a:r>
              <a:rPr lang="en-US" sz="2400" i="1" dirty="0" smtClean="0"/>
              <a:t>This test will be repeated with µ ranging from .3-1.0</a:t>
            </a:r>
            <a:endParaRPr lang="en-US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507595" y="2708954"/>
            <a:ext cx="1877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PMT HV =1600V</a:t>
            </a:r>
            <a:endParaRPr lang="en-US" sz="2000" dirty="0"/>
          </a:p>
        </p:txBody>
      </p:sp>
      <p:pic>
        <p:nvPicPr>
          <p:cNvPr id="9" name="Picture 8" descr="q1_mu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914" y="685800"/>
            <a:ext cx="3492086" cy="2373214"/>
          </a:xfrm>
          <a:prstGeom prst="rect">
            <a:avLst/>
          </a:prstGeom>
        </p:spPr>
      </p:pic>
      <p:pic>
        <p:nvPicPr>
          <p:cNvPr id="10" name="Picture 9" descr="q1_voltag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9" y="2909307"/>
            <a:ext cx="3492086" cy="2373214"/>
          </a:xfrm>
          <a:prstGeom prst="rect">
            <a:avLst/>
          </a:prstGeom>
        </p:spPr>
      </p:pic>
      <p:pic>
        <p:nvPicPr>
          <p:cNvPr id="11" name="Picture 10" descr="chisq_voltag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22" y="2939787"/>
            <a:ext cx="3627070" cy="24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423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Intensity Test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36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224" y="1523999"/>
            <a:ext cx="5960535" cy="335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676400"/>
            <a:ext cx="321491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• </a:t>
            </a:r>
            <a:r>
              <a:rPr lang="en-US" sz="2400" i="1" dirty="0" smtClean="0"/>
              <a:t>Gain of the PMT held</a:t>
            </a:r>
            <a:r>
              <a:rPr lang="en-US" sz="2400" i="1" dirty="0"/>
              <a:t> </a:t>
            </a:r>
          </a:p>
          <a:p>
            <a:r>
              <a:rPr lang="en-US" sz="2400" i="1" dirty="0" smtClean="0"/>
              <a:t>    constant </a:t>
            </a:r>
            <a:endParaRPr lang="en-US" sz="2400" i="1" dirty="0"/>
          </a:p>
          <a:p>
            <a:r>
              <a:rPr lang="en-US" sz="2400" i="1" dirty="0"/>
              <a:t>• </a:t>
            </a:r>
            <a:r>
              <a:rPr lang="en-US" sz="2400" i="1" dirty="0" smtClean="0"/>
              <a:t>Good results with</a:t>
            </a:r>
            <a:r>
              <a:rPr lang="en-US" sz="2400" i="1" dirty="0"/>
              <a:t> </a:t>
            </a:r>
          </a:p>
          <a:p>
            <a:r>
              <a:rPr lang="en-US" sz="2400" i="1" dirty="0" smtClean="0"/>
              <a:t>Varying light intensities</a:t>
            </a:r>
            <a:endParaRPr lang="en-US" sz="2400" i="1" dirty="0"/>
          </a:p>
          <a:p>
            <a:r>
              <a:rPr lang="en-US" sz="2400" i="1" dirty="0" smtClean="0"/>
              <a:t>Fit results compared</a:t>
            </a:r>
            <a:r>
              <a:rPr lang="en-US" sz="2400" i="1" dirty="0"/>
              <a:t> </a:t>
            </a:r>
          </a:p>
          <a:p>
            <a:r>
              <a:rPr lang="en-US" sz="2400" i="1" dirty="0" smtClean="0"/>
              <a:t>With other algorithms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854423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858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Finding the Calibration Curve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37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467" y="1219200"/>
            <a:ext cx="5960533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402080"/>
            <a:ext cx="32437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• </a:t>
            </a:r>
            <a:r>
              <a:rPr lang="en-US" sz="2400" i="1" dirty="0" smtClean="0"/>
              <a:t>Gain of the PMT</a:t>
            </a:r>
            <a:endParaRPr lang="en-US" sz="2400" i="1" dirty="0"/>
          </a:p>
          <a:p>
            <a:r>
              <a:rPr lang="en-US" sz="2400" i="1" dirty="0" smtClean="0"/>
              <a:t>  measured with fit</a:t>
            </a:r>
            <a:endParaRPr lang="en-US" sz="2400" i="1" dirty="0"/>
          </a:p>
          <a:p>
            <a:r>
              <a:rPr lang="en-US" sz="2400" i="1" dirty="0"/>
              <a:t>• </a:t>
            </a:r>
            <a:r>
              <a:rPr lang="en-US" sz="2400" i="1" dirty="0" smtClean="0"/>
              <a:t>Each PMT will have it’s</a:t>
            </a:r>
            <a:endParaRPr lang="en-US" sz="2400" i="1" dirty="0"/>
          </a:p>
          <a:p>
            <a:r>
              <a:rPr lang="en-US" sz="2400" i="1" dirty="0" smtClean="0"/>
              <a:t>   own gain curve</a:t>
            </a:r>
            <a:endParaRPr lang="en-US" sz="2400" i="1" dirty="0"/>
          </a:p>
          <a:p>
            <a:r>
              <a:rPr lang="en-US" sz="2400" i="1" dirty="0"/>
              <a:t>• </a:t>
            </a:r>
            <a:r>
              <a:rPr lang="en-US" sz="2400" i="1" dirty="0" smtClean="0"/>
              <a:t>Fit results also</a:t>
            </a:r>
            <a:endParaRPr lang="en-US" sz="2400" i="1" dirty="0"/>
          </a:p>
          <a:p>
            <a:r>
              <a:rPr lang="en-US" sz="2400" i="1" dirty="0" smtClean="0"/>
              <a:t>   compare with other</a:t>
            </a:r>
            <a:endParaRPr lang="en-US" sz="2400" i="1" dirty="0"/>
          </a:p>
          <a:p>
            <a:r>
              <a:rPr lang="en-US" sz="2400" i="1" dirty="0" smtClean="0"/>
              <a:t>   algorithms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854423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" y="0"/>
            <a:ext cx="9144000" cy="6096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Fiber Bundle Test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38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  <p:pic>
        <p:nvPicPr>
          <p:cNvPr id="7" name="Content Placeholder 6" descr="Screen Shot 2015-01-08 at 10.22.35 AM.png"/>
          <p:cNvPicPr>
            <a:picLocks noGrp="1" noChangeAspect="1"/>
          </p:cNvPicPr>
          <p:nvPr>
            <p:ph sz="half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8" b="-30878"/>
          <a:stretch>
            <a:fillRect/>
          </a:stretch>
        </p:blipFill>
        <p:spPr>
          <a:xfrm>
            <a:off x="1597968" y="-228600"/>
            <a:ext cx="5638800" cy="601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3473" y="5105400"/>
            <a:ext cx="43871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All 50 fibers produced a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Intensity is uniform  ± 3%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18608" y="4214336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34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39</a:t>
            </a:fld>
            <a:endParaRPr lang="en-US"/>
          </a:p>
        </p:txBody>
      </p:sp>
      <p:sp>
        <p:nvSpPr>
          <p:cNvPr id="6" name="Footer Placeholder 1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i="1" smtClean="0"/>
              <a:t>YerPhI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284580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4</a:t>
            </a:fld>
            <a:endParaRPr lang="en-US"/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HTCC and Central Detectors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Picture 3" descr="J:\public_html\Hall_B\HTCC\2011MAY27_Entry_Dish_Cone\HTCC_ctof_section_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914400"/>
            <a:ext cx="6598276" cy="5212744"/>
          </a:xfrm>
          <a:prstGeom prst="rect">
            <a:avLst/>
          </a:prstGeom>
          <a:noFill/>
        </p:spPr>
      </p:pic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81692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High Threshold Cerenkov Counter (</a:t>
            </a:r>
            <a:r>
              <a:rPr lang="en-US" dirty="0" smtClean="0">
                <a:solidFill>
                  <a:schemeClr val="bg1"/>
                </a:solidFill>
              </a:rPr>
              <a:t>HTCC</a:t>
            </a:r>
            <a:r>
              <a:rPr lang="en-US" dirty="0">
                <a:solidFill>
                  <a:schemeClr val="bg1"/>
                </a:solidFill>
              </a:rPr>
              <a:t>) for CLAC12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5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HTCC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11023"/>
            <a:ext cx="3429000" cy="2841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hakob\Desktop\HTCC0\cv-2-2-20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12030"/>
            <a:ext cx="4038600" cy="269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HTCC\IMG_536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28" y="3724525"/>
            <a:ext cx="3697013" cy="246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HTCC\IMG_57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0"/>
            <a:ext cx="4009697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92387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HTCC Parameters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131131"/>
                  </p:ext>
                </p:extLst>
              </p:nvPr>
            </p:nvGraphicFramePr>
            <p:xfrm>
              <a:off x="1447800" y="685800"/>
              <a:ext cx="6629400" cy="554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7000"/>
                    <a:gridCol w="3962400"/>
                  </a:tblGrid>
                  <a:tr h="30480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 DESIGN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DESIGN 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Working Gas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𝐶𝑂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400" dirty="0" smtClean="0"/>
                            <a:t>@1atm</a:t>
                          </a:r>
                          <a:r>
                            <a:rPr lang="en-US" sz="1400" dirty="0" smtClean="0"/>
                            <a:t>, 25⁰C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Angular Coverage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dirty="0" smtClean="0"/>
                            <a:t>ϑ</a:t>
                          </a:r>
                          <a:r>
                            <a:rPr lang="en-US" sz="1400" dirty="0" smtClean="0"/>
                            <a:t> </a:t>
                          </a:r>
                          <a:r>
                            <a:rPr lang="el-GR" sz="1400" dirty="0" smtClean="0"/>
                            <a:t>= 5⁰</a:t>
                          </a:r>
                          <a:r>
                            <a:rPr lang="en-US" sz="1400" dirty="0" smtClean="0"/>
                            <a:t> – 35</a:t>
                          </a:r>
                          <a:r>
                            <a:rPr lang="el-GR" sz="1400" dirty="0" smtClean="0"/>
                            <a:t>⁰</a:t>
                          </a:r>
                          <a:r>
                            <a:rPr lang="en-US" sz="1400" dirty="0" smtClean="0"/>
                            <a:t>; </a:t>
                          </a:r>
                          <a:r>
                            <a:rPr lang="el-GR" sz="1400" dirty="0" smtClean="0"/>
                            <a:t>ϕ</a:t>
                          </a:r>
                          <a:r>
                            <a:rPr lang="en-US" sz="1400" dirty="0" smtClean="0"/>
                            <a:t> = 0</a:t>
                          </a:r>
                          <a:r>
                            <a:rPr lang="el-GR" sz="1400" dirty="0" smtClean="0"/>
                            <a:t>⁰</a:t>
                          </a:r>
                          <a:r>
                            <a:rPr lang="en-US" sz="1400" dirty="0" smtClean="0"/>
                            <a:t> – 360</a:t>
                          </a:r>
                          <a:r>
                            <a:rPr lang="el-GR" sz="1400" dirty="0" smtClean="0"/>
                            <a:t>⁰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Threshold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15 MeV/c (electrons)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Threshold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 </a:t>
                          </a:r>
                          <a:r>
                            <a:rPr lang="en-US" sz="1400" smtClean="0"/>
                            <a:t>4.9 </a:t>
                          </a:r>
                          <a:r>
                            <a:rPr lang="en-US" sz="1400" smtClean="0"/>
                            <a:t>GeV/c</a:t>
                          </a:r>
                          <a:r>
                            <a:rPr lang="en-US" sz="1400" baseline="0" smtClean="0"/>
                            <a:t> </a:t>
                          </a:r>
                          <a:r>
                            <a:rPr lang="en-US" sz="1400" dirty="0" smtClean="0"/>
                            <a:t>(charged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Rejection of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 at 2 GeV/c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   (99.9% electron detection efficiency)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Rejection of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 at 4 GeV/c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0.5∗10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400" dirty="0" smtClean="0"/>
                            <a:t>   (99.9% electron detection efficiency)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Overall Dimensions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15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and L = 6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along beam direction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Type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Combined Ellipsoidal, composite, 8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in diameter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Substrate Structure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Acryl (0.01”) + PMI Foam (0.6”) + Acryl (0.01”)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Thickness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(130 – 135) mg/cm ²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Mirror Half Sectors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Mirror Segments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(12x5) = 60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Channels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(12x4) = 48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Photomultiplier Tubes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Electron Tubes 9823QKB (5”, quartz window)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Reflections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 (80%) + 2 (20%)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Typical Magnetic Field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35 Gauss (along PMT axis)</a:t>
                          </a:r>
                        </a:p>
                      </a:txBody>
                      <a:tcPr/>
                    </a:tc>
                  </a:tr>
                  <a:tr h="243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Standard Magnetic Shield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Multilayer with compensation coil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89131131"/>
                  </p:ext>
                </p:extLst>
              </p:nvPr>
            </p:nvGraphicFramePr>
            <p:xfrm>
              <a:off x="1447800" y="685800"/>
              <a:ext cx="6629400" cy="5547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67000"/>
                    <a:gridCol w="3962400"/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PARAMETER DESIGN 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 smtClean="0"/>
                            <a:t>DESIGN VALUE</a:t>
                          </a:r>
                          <a:endParaRPr lang="en-US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Working Gas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67385" t="-130000" b="-16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Angular Coverage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sz="1400" dirty="0" smtClean="0"/>
                            <a:t>ϑ</a:t>
                          </a:r>
                          <a:r>
                            <a:rPr lang="en-US" sz="1400" dirty="0" smtClean="0"/>
                            <a:t> </a:t>
                          </a:r>
                          <a:r>
                            <a:rPr lang="el-GR" sz="1400" dirty="0" smtClean="0"/>
                            <a:t>= 5⁰</a:t>
                          </a:r>
                          <a:r>
                            <a:rPr lang="en-US" sz="1400" dirty="0" smtClean="0"/>
                            <a:t> – 35</a:t>
                          </a:r>
                          <a:r>
                            <a:rPr lang="el-GR" sz="1400" dirty="0" smtClean="0"/>
                            <a:t>⁰</a:t>
                          </a:r>
                          <a:r>
                            <a:rPr lang="en-US" sz="1400" dirty="0" smtClean="0"/>
                            <a:t>; </a:t>
                          </a:r>
                          <a:r>
                            <a:rPr lang="el-GR" sz="1400" dirty="0" smtClean="0"/>
                            <a:t>ϕ</a:t>
                          </a:r>
                          <a:r>
                            <a:rPr lang="en-US" sz="1400" dirty="0" smtClean="0"/>
                            <a:t> = 0</a:t>
                          </a:r>
                          <a:r>
                            <a:rPr lang="el-GR" sz="1400" dirty="0" smtClean="0"/>
                            <a:t>⁰</a:t>
                          </a:r>
                          <a:r>
                            <a:rPr lang="en-US" sz="1400" dirty="0" smtClean="0"/>
                            <a:t> – 360</a:t>
                          </a:r>
                          <a:r>
                            <a:rPr lang="el-GR" sz="1400" dirty="0" smtClean="0"/>
                            <a:t>⁰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Threshold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15 MeV/c (electrons)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Threshold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 </a:t>
                          </a:r>
                          <a:r>
                            <a:rPr lang="en-US" sz="1400" smtClean="0"/>
                            <a:t>4.9 </a:t>
                          </a:r>
                          <a:r>
                            <a:rPr lang="en-US" sz="1400" smtClean="0"/>
                            <a:t>GeV/c</a:t>
                          </a:r>
                          <a:r>
                            <a:rPr lang="en-US" sz="1400" baseline="0" smtClean="0"/>
                            <a:t> </a:t>
                          </a:r>
                          <a:r>
                            <a:rPr lang="en-US" sz="1400" dirty="0" smtClean="0"/>
                            <a:t>(charged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)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Rejection of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 at 2 GeV/c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67385" t="-530000" b="-12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Rejection of </a:t>
                          </a:r>
                          <a:r>
                            <a:rPr lang="en-US" sz="1400" dirty="0" err="1" smtClean="0"/>
                            <a:t>pions</a:t>
                          </a:r>
                          <a:r>
                            <a:rPr lang="en-US" sz="1400" dirty="0" smtClean="0"/>
                            <a:t> at 4 GeV/c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67385" t="-630000" b="-1118000"/>
                          </a:stretch>
                        </a:blipFill>
                      </a:tcPr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Overall Dimensions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15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and L = 6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along beam direction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Type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Combined Ellipsoidal, composite, 8 </a:t>
                          </a:r>
                          <a:r>
                            <a:rPr lang="en-US" sz="1400" dirty="0" err="1" smtClean="0"/>
                            <a:t>ft</a:t>
                          </a:r>
                          <a:r>
                            <a:rPr lang="en-US" sz="1400" dirty="0" smtClean="0"/>
                            <a:t> in diameter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Substrate Structure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Acryl (0.01”) + PMI Foam (0.6”) + Acryl (0.01”)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Mirror Thickness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(130 – 135) mg/cm ²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Mirror Half Sectors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12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Mirror Segments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(12x5) = 60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Channels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(12x4) = 48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Photomultiplier Tubes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Electron Tubes 9823QKB (5”, quartz window)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Number of Reflections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1 (80%) + 2 (20%)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Typical Magnetic Field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smtClean="0"/>
                            <a:t>35 Gauss (along PMT axis)</a:t>
                          </a:r>
                        </a:p>
                      </a:txBody>
                      <a:tcPr/>
                    </a:tc>
                  </a:tr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Standard Magnetic Shield </a:t>
                          </a:r>
                          <a:endParaRPr lang="en-US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 smtClean="0"/>
                            <a:t>Multilayer with compensation coil</a:t>
                          </a:r>
                          <a:endParaRPr lang="en-US" sz="1400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001546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HTCC’s Main Components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0025" y="1066801"/>
            <a:ext cx="49878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9100" y="1079896"/>
            <a:ext cx="33528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1. COMPOSITE ENTRY WINDOW </a:t>
            </a:r>
          </a:p>
          <a:p>
            <a:r>
              <a:rPr lang="en-US" dirty="0"/>
              <a:t>2. ENTRY </a:t>
            </a:r>
            <a:r>
              <a:rPr lang="en-US" dirty="0" smtClean="0"/>
              <a:t>DISH</a:t>
            </a:r>
            <a:endParaRPr lang="en-US" dirty="0"/>
          </a:p>
          <a:p>
            <a:r>
              <a:rPr lang="en-US" dirty="0"/>
              <a:t>3. ENTRY CONE </a:t>
            </a:r>
          </a:p>
          <a:p>
            <a:r>
              <a:rPr lang="en-US" dirty="0"/>
              <a:t>4. MOLLER </a:t>
            </a:r>
            <a:r>
              <a:rPr lang="en-US" dirty="0" smtClean="0"/>
              <a:t>CUP</a:t>
            </a:r>
            <a:endParaRPr lang="en-US" dirty="0"/>
          </a:p>
          <a:p>
            <a:r>
              <a:rPr lang="en-US" dirty="0"/>
              <a:t>5. PMT HOUSING UNITS </a:t>
            </a:r>
          </a:p>
          <a:p>
            <a:r>
              <a:rPr lang="en-US" dirty="0" smtClean="0"/>
              <a:t>     PMTs </a:t>
            </a:r>
            <a:r>
              <a:rPr lang="en-US" dirty="0"/>
              <a:t>and Winston Cones </a:t>
            </a:r>
          </a:p>
          <a:p>
            <a:r>
              <a:rPr lang="en-US" dirty="0" smtClean="0"/>
              <a:t>     Magnetic </a:t>
            </a:r>
            <a:r>
              <a:rPr lang="en-US" dirty="0"/>
              <a:t>Shields </a:t>
            </a:r>
          </a:p>
          <a:p>
            <a:r>
              <a:rPr lang="en-US" dirty="0" smtClean="0"/>
              <a:t>     Compensation </a:t>
            </a:r>
            <a:r>
              <a:rPr lang="en-US" dirty="0"/>
              <a:t>Coils </a:t>
            </a:r>
          </a:p>
          <a:p>
            <a:r>
              <a:rPr lang="en-US" dirty="0" smtClean="0"/>
              <a:t>     Modified </a:t>
            </a:r>
            <a:r>
              <a:rPr lang="en-US" dirty="0"/>
              <a:t>HV-dividers </a:t>
            </a:r>
          </a:p>
          <a:p>
            <a:r>
              <a:rPr lang="en-US" dirty="0"/>
              <a:t>6. WELDEMENT PART </a:t>
            </a:r>
          </a:p>
          <a:p>
            <a:r>
              <a:rPr lang="en-US" dirty="0"/>
              <a:t>7. OUTER SHELLS </a:t>
            </a:r>
          </a:p>
          <a:p>
            <a:r>
              <a:rPr lang="en-US" dirty="0"/>
              <a:t>8. COMBINED </a:t>
            </a:r>
            <a:r>
              <a:rPr lang="en-US" dirty="0" smtClean="0"/>
              <a:t>MIRROR</a:t>
            </a:r>
            <a:endParaRPr lang="en-US" dirty="0"/>
          </a:p>
          <a:p>
            <a:r>
              <a:rPr lang="en-US" dirty="0"/>
              <a:t>9. EXIT WINDOW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561997" y="1366825"/>
            <a:ext cx="527403" cy="461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095500" y="1481667"/>
            <a:ext cx="2057400" cy="575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85975" y="1845734"/>
            <a:ext cx="2901244" cy="5249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2085975" y="2108200"/>
            <a:ext cx="3352800" cy="4910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919412" y="2187576"/>
            <a:ext cx="2808288" cy="1820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590800" y="3048000"/>
            <a:ext cx="3581400" cy="685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2451100" y="3810000"/>
            <a:ext cx="3276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2919412" y="4191000"/>
            <a:ext cx="4876800" cy="152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Straight Arrow Connector 1024"/>
          <p:cNvCxnSpPr/>
          <p:nvPr/>
        </p:nvCxnSpPr>
        <p:spPr>
          <a:xfrm flipV="1">
            <a:off x="2386012" y="4343400"/>
            <a:ext cx="5943600" cy="228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8" name="Slide Number Placeholder 10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7</a:t>
            </a:fld>
            <a:endParaRPr lang="en-US"/>
          </a:p>
        </p:txBody>
      </p:sp>
      <p:sp>
        <p:nvSpPr>
          <p:cNvPr id="1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191636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High Threshold Cerenkov Counter (</a:t>
            </a:r>
            <a:r>
              <a:rPr lang="en-US" dirty="0" smtClean="0">
                <a:solidFill>
                  <a:schemeClr val="bg1"/>
                </a:solidFill>
              </a:rPr>
              <a:t>HTCC</a:t>
            </a:r>
            <a:r>
              <a:rPr lang="en-US" dirty="0">
                <a:solidFill>
                  <a:schemeClr val="bg1"/>
                </a:solidFill>
              </a:rPr>
              <a:t>) for CLAC12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3995" y="990600"/>
            <a:ext cx="579601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bg1"/>
                </a:solidFill>
              </a:rPr>
              <a:t>Main Components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768350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PMT </a:t>
            </a:r>
            <a:r>
              <a:rPr lang="en-US" sz="3200" dirty="0">
                <a:solidFill>
                  <a:schemeClr val="bg1"/>
                </a:solidFill>
              </a:rPr>
              <a:t>HOUSING UNITS </a:t>
            </a:r>
          </a:p>
        </p:txBody>
      </p:sp>
      <p:sp>
        <p:nvSpPr>
          <p:cNvPr id="3" name="Rectangle 2"/>
          <p:cNvSpPr/>
          <p:nvPr/>
        </p:nvSpPr>
        <p:spPr>
          <a:xfrm>
            <a:off x="6241697" y="3431856"/>
            <a:ext cx="288325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PMT </a:t>
            </a:r>
            <a:r>
              <a:rPr lang="en-US" dirty="0"/>
              <a:t>HOUSING UNITS </a:t>
            </a:r>
          </a:p>
          <a:p>
            <a:r>
              <a:rPr lang="en-US" dirty="0" smtClean="0"/>
              <a:t>     PMTs </a:t>
            </a:r>
            <a:r>
              <a:rPr lang="en-US" dirty="0"/>
              <a:t>and Winston Cones </a:t>
            </a:r>
          </a:p>
          <a:p>
            <a:r>
              <a:rPr lang="en-US" dirty="0" smtClean="0"/>
              <a:t>     Magnetic </a:t>
            </a:r>
            <a:r>
              <a:rPr lang="en-US" dirty="0"/>
              <a:t>Shields </a:t>
            </a:r>
          </a:p>
          <a:p>
            <a:r>
              <a:rPr lang="en-US" dirty="0" smtClean="0"/>
              <a:t>     Compensation </a:t>
            </a:r>
            <a:r>
              <a:rPr lang="en-US" dirty="0"/>
              <a:t>Coils </a:t>
            </a:r>
          </a:p>
          <a:p>
            <a:r>
              <a:rPr lang="en-US" dirty="0" smtClean="0"/>
              <a:t>     Modified </a:t>
            </a:r>
            <a:r>
              <a:rPr lang="en-US" dirty="0"/>
              <a:t>HV-dividers </a:t>
            </a:r>
          </a:p>
        </p:txBody>
      </p:sp>
      <p:sp>
        <p:nvSpPr>
          <p:cNvPr id="1038" name="Slide Number Placeholder 10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7509B-11B8-41C4-BAC1-64037084052A}" type="slidenum">
              <a:rPr lang="en-US" smtClean="0"/>
              <a:t>9</a:t>
            </a:fld>
            <a:endParaRPr lang="en-US"/>
          </a:p>
        </p:txBody>
      </p:sp>
      <p:pic>
        <p:nvPicPr>
          <p:cNvPr id="17" name="Picture 5" descr="G:\Documents and Settings\aellis\G_My Documents\G_My Pictures\HTCC\PMT_24.bmp"/>
          <p:cNvPicPr>
            <a:picLocks noChangeAspect="1" noChangeArrowheads="1"/>
          </p:cNvPicPr>
          <p:nvPr/>
        </p:nvPicPr>
        <p:blipFill>
          <a:blip r:embed="rId2"/>
          <a:srcRect l="882" t="18180" r="882" b="18180"/>
          <a:stretch>
            <a:fillRect/>
          </a:stretch>
        </p:blipFill>
        <p:spPr bwMode="auto">
          <a:xfrm>
            <a:off x="85371" y="876300"/>
            <a:ext cx="4390954" cy="2209800"/>
          </a:xfrm>
          <a:prstGeom prst="rect">
            <a:avLst/>
          </a:prstGeom>
          <a:noFill/>
          <a:ln w="25400">
            <a:solidFill>
              <a:srgbClr val="BBE0E3"/>
            </a:solidFill>
          </a:ln>
          <a:effectLst>
            <a:outerShdw blurRad="127000" dist="76200" dir="18900000" algn="bl" rotWithShape="0">
              <a:prstClr val="black">
                <a:alpha val="48000"/>
              </a:prstClr>
            </a:outerShdw>
          </a:effectLst>
        </p:spPr>
      </p:pic>
      <p:pic>
        <p:nvPicPr>
          <p:cNvPr id="23" name="Picture 2" descr="PM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 b="10738"/>
          <a:stretch>
            <a:fillRect/>
          </a:stretch>
        </p:blipFill>
        <p:spPr bwMode="auto">
          <a:xfrm>
            <a:off x="4779963" y="876300"/>
            <a:ext cx="4364037" cy="2209800"/>
          </a:xfrm>
          <a:prstGeom prst="rect">
            <a:avLst/>
          </a:prstGeom>
          <a:noFill/>
          <a:ln w="25400">
            <a:solidFill>
              <a:srgbClr val="B8CDD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G:\Documents and Settings\aellis\G_My Documents\G_My Pictures\HTCC\2010DEC01\PMT_3.bmp"/>
          <p:cNvPicPr>
            <a:picLocks noChangeAspect="1" noChangeArrowheads="1"/>
          </p:cNvPicPr>
          <p:nvPr/>
        </p:nvPicPr>
        <p:blipFill>
          <a:blip r:embed="rId4" cstate="print"/>
          <a:srcRect t="4824" b="4824"/>
          <a:stretch>
            <a:fillRect/>
          </a:stretch>
        </p:blipFill>
        <p:spPr bwMode="auto">
          <a:xfrm>
            <a:off x="6330773" y="5013582"/>
            <a:ext cx="2743200" cy="1357789"/>
          </a:xfrm>
          <a:prstGeom prst="rect">
            <a:avLst/>
          </a:prstGeom>
          <a:noFill/>
          <a:ln w="76200">
            <a:solidFill>
              <a:srgbClr val="BBE0E3"/>
            </a:solidFill>
          </a:ln>
          <a:effectLst>
            <a:outerShdw blurRad="152400" dist="88900" dir="177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cxnSp>
        <p:nvCxnSpPr>
          <p:cNvPr id="6" name="Straight Arrow Connector 5"/>
          <p:cNvCxnSpPr/>
          <p:nvPr/>
        </p:nvCxnSpPr>
        <p:spPr>
          <a:xfrm flipV="1">
            <a:off x="6843711" y="1752600"/>
            <a:ext cx="776288" cy="206264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468762" y="2243137"/>
            <a:ext cx="2233611" cy="16178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634286" y="1653897"/>
            <a:ext cx="685801" cy="286440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815239"/>
            <a:ext cx="2450747" cy="23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 flipH="1">
            <a:off x="6466681" y="4617006"/>
            <a:ext cx="990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Arrow Connector 1027"/>
          <p:cNvCxnSpPr/>
          <p:nvPr/>
        </p:nvCxnSpPr>
        <p:spPr>
          <a:xfrm flipH="1">
            <a:off x="6961981" y="4267200"/>
            <a:ext cx="274636" cy="142527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6" y="3574123"/>
            <a:ext cx="3495675" cy="2623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3" name="Straight Arrow Connector 1032"/>
          <p:cNvCxnSpPr/>
          <p:nvPr/>
        </p:nvCxnSpPr>
        <p:spPr>
          <a:xfrm flipH="1" flipV="1">
            <a:off x="6677024" y="2109007"/>
            <a:ext cx="531018" cy="19541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sz="1400" b="1" i="1" dirty="0" err="1" smtClean="0"/>
              <a:t>YerPhI</a:t>
            </a:r>
            <a:r>
              <a:rPr lang="en-US" sz="1400" b="1" i="1" dirty="0" smtClean="0"/>
              <a:t> Seminar, May 21 2015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2857599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24949</TotalTime>
  <Words>1871</Words>
  <Application>Microsoft Office PowerPoint</Application>
  <PresentationFormat>On-screen Show (4:3)</PresentationFormat>
  <Paragraphs>319</Paragraphs>
  <Slides>39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High Threshold Cerenkov Counter (HTCC) For CLAS12</vt:lpstr>
      <vt:lpstr>Outline</vt:lpstr>
      <vt:lpstr>Clas12 Detector</vt:lpstr>
      <vt:lpstr>HTCC and Central Detectors</vt:lpstr>
      <vt:lpstr>High Threshold Cerenkov Counter (HTCC) for CLAC12</vt:lpstr>
      <vt:lpstr>HTCC Parameters</vt:lpstr>
      <vt:lpstr>HTCC’s Main Components</vt:lpstr>
      <vt:lpstr>High Threshold Cerenkov Counter (HTCC) for CLAC12</vt:lpstr>
      <vt:lpstr>PMT HOUSING UNITS </vt:lpstr>
      <vt:lpstr>Installation of PMT Mounting Unit</vt:lpstr>
      <vt:lpstr>HTCC Combined Ellipsoidal Mirrors</vt:lpstr>
      <vt:lpstr>Geometry</vt:lpstr>
      <vt:lpstr>Mirrors construction</vt:lpstr>
      <vt:lpstr>Coating and Reflectance Tests</vt:lpstr>
      <vt:lpstr>Assembly of the HTCC Half-sector Mirrors</vt:lpstr>
      <vt:lpstr>Geometry checked with Laser beam rasterized off the center line of Half-sector Mirror</vt:lpstr>
      <vt:lpstr>Combined Mirror Assembly</vt:lpstr>
      <vt:lpstr>Mirror installed in HTCC</vt:lpstr>
      <vt:lpstr>PMT Alignment</vt:lpstr>
      <vt:lpstr>HTCC Light Monitor System (LMS)</vt:lpstr>
      <vt:lpstr>HTCC Light Monitor System</vt:lpstr>
      <vt:lpstr>Test Setup</vt:lpstr>
      <vt:lpstr> Test Setup</vt:lpstr>
      <vt:lpstr>Test Setup</vt:lpstr>
      <vt:lpstr>Integrating Sphere</vt:lpstr>
      <vt:lpstr>Test Setup</vt:lpstr>
      <vt:lpstr>Test Setup</vt:lpstr>
      <vt:lpstr>PMT base  (HV Divider + Amplifier) </vt:lpstr>
      <vt:lpstr>PMT Gain Matching</vt:lpstr>
      <vt:lpstr>A Model of PMT response</vt:lpstr>
      <vt:lpstr>A Model of PMT response</vt:lpstr>
      <vt:lpstr>Fit Results</vt:lpstr>
      <vt:lpstr>Pavel Fit</vt:lpstr>
      <vt:lpstr>HV test</vt:lpstr>
      <vt:lpstr>Intensity Test </vt:lpstr>
      <vt:lpstr>Intensity Test </vt:lpstr>
      <vt:lpstr>Finding the Calibration Curve</vt:lpstr>
      <vt:lpstr>Fiber Bundle Test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Threshold Cerenkov Counter (HTCC)</dc:title>
  <dc:creator>hakob voskanyan</dc:creator>
  <cp:lastModifiedBy>hakob voskanyan</cp:lastModifiedBy>
  <cp:revision>203</cp:revision>
  <dcterms:created xsi:type="dcterms:W3CDTF">2015-01-30T14:04:27Z</dcterms:created>
  <dcterms:modified xsi:type="dcterms:W3CDTF">2015-05-21T04:28:45Z</dcterms:modified>
</cp:coreProperties>
</file>